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1693" r:id="rId3"/>
    <p:sldId id="1716" r:id="rId4"/>
    <p:sldId id="1706" r:id="rId5"/>
    <p:sldId id="1707" r:id="rId6"/>
    <p:sldId id="1708" r:id="rId7"/>
    <p:sldId id="1717" r:id="rId8"/>
    <p:sldId id="1714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lcome" initials="W" lastIdx="1" clrIdx="0">
    <p:extLst>
      <p:ext uri="{19B8F6BF-5375-455C-9EA6-DF929625EA0E}">
        <p15:presenceInfo xmlns:p15="http://schemas.microsoft.com/office/powerpoint/2012/main" userId="3f9a684b38a1069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3" autoAdjust="0"/>
    <p:restoredTop sz="94660"/>
  </p:normalViewPr>
  <p:slideViewPr>
    <p:cSldViewPr snapToGrid="0">
      <p:cViewPr varScale="1">
        <p:scale>
          <a:sx n="60" d="100"/>
          <a:sy n="60" d="100"/>
        </p:scale>
        <p:origin x="40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C787E-2743-42D0-B880-15F3202F04EF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D5362-FF47-4C7A-BD47-26B8AFE9CC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19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/>
              <a:t>Preschool Professional Course</a:t>
            </a:r>
          </a:p>
        </p:txBody>
      </p:sp>
      <p:pic>
        <p:nvPicPr>
          <p:cNvPr id="4" name="Picture 3" descr="C:\Users\User\Dropbox\Jolly Phonics sales\logo sign contracts bank details etc\logo 2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9764296" y="0"/>
            <a:ext cx="2427704" cy="118081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A3441B42-A9DB-6546-13C8-E337B9503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01415" y="4195517"/>
            <a:ext cx="3993355" cy="1481666"/>
          </a:xfrm>
        </p:spPr>
        <p:txBody>
          <a:bodyPr>
            <a:noAutofit/>
          </a:bodyPr>
          <a:lstStyle/>
          <a:p>
            <a:r>
              <a:rPr lang="en-US" sz="2000" dirty="0"/>
              <a:t>ECCE</a:t>
            </a:r>
          </a:p>
          <a:p>
            <a:r>
              <a:rPr lang="en-US" sz="2000" dirty="0"/>
              <a:t>Module 2</a:t>
            </a:r>
          </a:p>
          <a:p>
            <a:r>
              <a:rPr lang="en-US" sz="2000" dirty="0"/>
              <a:t>Integrated and Collaborative Learning</a:t>
            </a:r>
          </a:p>
        </p:txBody>
      </p:sp>
    </p:spTree>
    <p:extLst>
      <p:ext uri="{BB962C8B-B14F-4D97-AF65-F5344CB8AC3E}">
        <p14:creationId xmlns:p14="http://schemas.microsoft.com/office/powerpoint/2010/main" val="10507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63236-4397-D949-9D64-D775DCE9D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2642" y="-66368"/>
            <a:ext cx="3333495" cy="150433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/>
              <a:t>Integrated and Collaborative learning</a:t>
            </a:r>
            <a:br>
              <a:rPr lang="en-US" sz="2400" b="1"/>
            </a:br>
            <a:endParaRPr lang="en-US" sz="2400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301802-F2EA-8B65-F23B-E6BC537E5D0F}"/>
              </a:ext>
            </a:extLst>
          </p:cNvPr>
          <p:cNvSpPr txBox="1"/>
          <p:nvPr/>
        </p:nvSpPr>
        <p:spPr>
          <a:xfrm>
            <a:off x="1484311" y="1252605"/>
            <a:ext cx="6281826" cy="58496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b="1" i="1" dirty="0"/>
              <a:t>Integrated and Collaborative learning</a:t>
            </a:r>
            <a:r>
              <a:rPr lang="en-US" sz="2000" b="0" i="0" dirty="0"/>
              <a:t> is the educational approach of using groups to enhance learning through working together. Groups of two or more learners work together to solve problems, complete tasks, or learn new concepts.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b="0" i="0" dirty="0"/>
              <a:t>This approach actively engages learners to process and synthesize information and concepts, rather than using rote memorization of facts and figures.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b="0" i="0" dirty="0"/>
              <a:t> Learners work with each other on projects, where they must collaborate as a group to understand the concepts being presented to them.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b="0" i="0" dirty="0"/>
              <a:t>Through defending their positions, reframing ideas, listening to other viewpoints and articulating their points, learners will gain a more complete understanding as a group than they could as individuals.</a:t>
            </a:r>
          </a:p>
        </p:txBody>
      </p:sp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754BC4DB-EE8B-D84B-1CFF-B4C24F386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6137" y="1804950"/>
            <a:ext cx="4396793" cy="5053050"/>
          </a:xfrm>
          <a:prstGeom prst="roundRect">
            <a:avLst>
              <a:gd name="adj" fmla="val 5000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pic>
        <p:nvPicPr>
          <p:cNvPr id="5" name="Picture 4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802F0D20-B819-8A49-BA22-130B2895D2C8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11142921" y="0"/>
            <a:ext cx="1020009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122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:pull/>
      </p:transition>
    </mc:Choice>
    <mc:Fallback xmlns="">
      <p:transition xmlns:p14="http://schemas.microsoft.com/office/powerpoint/2010/main" spd="slow">
        <p:pull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C616B3DC-C165-433D-9187-62DCC0E31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97E1BF84-9824-4B0E-98DF-F0F7181DD0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A85FA340-7392-4303-9707-A12F45A46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758A9051-2BD9-4868-8B84-344752FA2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0" name="Freeform 10">
              <a:extLst>
                <a:ext uri="{FF2B5EF4-FFF2-40B4-BE49-F238E27FC236}">
                  <a16:creationId xmlns:a16="http://schemas.microsoft.com/office/drawing/2014/main" id="{58264C49-3539-4CBD-8F11-1106C8B87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1" name="Freeform 11">
              <a:extLst>
                <a:ext uri="{FF2B5EF4-FFF2-40B4-BE49-F238E27FC236}">
                  <a16:creationId xmlns:a16="http://schemas.microsoft.com/office/drawing/2014/main" id="{DE862133-5C7E-4B32-9786-0B33BC51A7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2" name="Freeform 12">
              <a:extLst>
                <a:ext uri="{FF2B5EF4-FFF2-40B4-BE49-F238E27FC236}">
                  <a16:creationId xmlns:a16="http://schemas.microsoft.com/office/drawing/2014/main" id="{90925F6C-DF03-4707-9176-6049F049B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A6073935-E043-4801-AF06-06093A91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0B2C87-C94C-B812-36DA-EEFED5921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1742" y="648930"/>
            <a:ext cx="3461281" cy="33473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b="1" dirty="0"/>
              <a:t>21</a:t>
            </a:r>
            <a:r>
              <a:rPr lang="en-US" sz="4800" b="1" baseline="30000" dirty="0"/>
              <a:t>st</a:t>
            </a:r>
            <a:r>
              <a:rPr lang="en-US" sz="4800" b="1" dirty="0"/>
              <a:t>  Century Skills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AC26FF4-D6F9-4A94-A837-D051A101E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86714" y="-4763"/>
            <a:ext cx="5014912" cy="6862763"/>
            <a:chOff x="2928938" y="-4763"/>
            <a:chExt cx="5014912" cy="6862763"/>
          </a:xfrm>
        </p:grpSpPr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id="{EFFE501B-F9EC-4229-99D6-F39E38A71B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id="{B064C6A0-3DE4-4F4A-B650-78A628163E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43CD3E83-3D0D-40EE-B1A2-9C989EBF2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40" name="Freeform 26">
              <a:extLst>
                <a:ext uri="{FF2B5EF4-FFF2-40B4-BE49-F238E27FC236}">
                  <a16:creationId xmlns:a16="http://schemas.microsoft.com/office/drawing/2014/main" id="{71553909-760D-4B98-96A4-F9F48339AF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41" name="Freeform 27">
              <a:extLst>
                <a:ext uri="{FF2B5EF4-FFF2-40B4-BE49-F238E27FC236}">
                  <a16:creationId xmlns:a16="http://schemas.microsoft.com/office/drawing/2014/main" id="{1F006A6C-F843-49BC-AC84-89BD2AF58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42" name="Freeform 28">
              <a:extLst>
                <a:ext uri="{FF2B5EF4-FFF2-40B4-BE49-F238E27FC236}">
                  <a16:creationId xmlns:a16="http://schemas.microsoft.com/office/drawing/2014/main" id="{62AEE6F3-16F4-4944-8459-4D5EEA341D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44" name="Rounded Rectangle 16">
            <a:extLst>
              <a:ext uri="{FF2B5EF4-FFF2-40B4-BE49-F238E27FC236}">
                <a16:creationId xmlns:a16="http://schemas.microsoft.com/office/drawing/2014/main" id="{8D6B9972-4A81-4223-9901-0E559A1D5E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693" y="648931"/>
            <a:ext cx="6854433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C8E75289-B527-6D8D-D5D1-FBA5A152C3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2478" y="1011765"/>
            <a:ext cx="2352921" cy="4546708"/>
          </a:xfrm>
          <a:prstGeom prst="rect">
            <a:avLst/>
          </a:prstGeom>
        </p:spPr>
      </p:pic>
      <p:pic>
        <p:nvPicPr>
          <p:cNvPr id="7" name="Picture 6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7537AF3F-429F-AA06-F0DD-E80725AE0F65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11010378" y="-21422"/>
            <a:ext cx="1181621" cy="8857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3090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81">
            <a:extLst>
              <a:ext uri="{FF2B5EF4-FFF2-40B4-BE49-F238E27FC236}">
                <a16:creationId xmlns:a16="http://schemas.microsoft.com/office/drawing/2014/main" id="{C616B3DC-C165-433D-9187-62DCC0E31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83" name="Freeform 6">
              <a:extLst>
                <a:ext uri="{FF2B5EF4-FFF2-40B4-BE49-F238E27FC236}">
                  <a16:creationId xmlns:a16="http://schemas.microsoft.com/office/drawing/2014/main" id="{97E1BF84-9824-4B0E-98DF-F0F7181DD0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84" name="Freeform 7">
              <a:extLst>
                <a:ext uri="{FF2B5EF4-FFF2-40B4-BE49-F238E27FC236}">
                  <a16:creationId xmlns:a16="http://schemas.microsoft.com/office/drawing/2014/main" id="{A85FA340-7392-4303-9707-A12F45A46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85" name="Freeform 9">
              <a:extLst>
                <a:ext uri="{FF2B5EF4-FFF2-40B4-BE49-F238E27FC236}">
                  <a16:creationId xmlns:a16="http://schemas.microsoft.com/office/drawing/2014/main" id="{758A9051-2BD9-4868-8B84-344752FA2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6" name="Freeform 10">
              <a:extLst>
                <a:ext uri="{FF2B5EF4-FFF2-40B4-BE49-F238E27FC236}">
                  <a16:creationId xmlns:a16="http://schemas.microsoft.com/office/drawing/2014/main" id="{58264C49-3539-4CBD-8F11-1106C8B87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87" name="Freeform 11">
              <a:extLst>
                <a:ext uri="{FF2B5EF4-FFF2-40B4-BE49-F238E27FC236}">
                  <a16:creationId xmlns:a16="http://schemas.microsoft.com/office/drawing/2014/main" id="{DE862133-5C7E-4B32-9786-0B33BC51A7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88" name="Freeform 12">
              <a:extLst>
                <a:ext uri="{FF2B5EF4-FFF2-40B4-BE49-F238E27FC236}">
                  <a16:creationId xmlns:a16="http://schemas.microsoft.com/office/drawing/2014/main" id="{90925F6C-DF03-4707-9176-6049F049B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03" name="Rectangle 89">
            <a:extLst>
              <a:ext uri="{FF2B5EF4-FFF2-40B4-BE49-F238E27FC236}">
                <a16:creationId xmlns:a16="http://schemas.microsoft.com/office/drawing/2014/main" id="{A6073935-E043-4801-AF06-06093A91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CA305D-E284-5BDB-65FD-3FF1E3EA86FC}"/>
              </a:ext>
            </a:extLst>
          </p:cNvPr>
          <p:cNvSpPr txBox="1"/>
          <p:nvPr/>
        </p:nvSpPr>
        <p:spPr>
          <a:xfrm>
            <a:off x="8041742" y="648930"/>
            <a:ext cx="3461281" cy="3347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spcBef>
                <a:spcPct val="0"/>
              </a:spcBef>
              <a:spcAft>
                <a:spcPts val="600"/>
              </a:spcAft>
            </a:pPr>
            <a:r>
              <a:rPr lang="en-US" sz="4800" b="1" i="1">
                <a:ln w="3175" cmpd="sng">
                  <a:noFill/>
                </a:ln>
                <a:latin typeface="+mj-lt"/>
                <a:ea typeface="+mj-ea"/>
                <a:cs typeface="+mj-cs"/>
              </a:rPr>
              <a:t>Components</a:t>
            </a:r>
          </a:p>
        </p:txBody>
      </p:sp>
      <p:grpSp>
        <p:nvGrpSpPr>
          <p:cNvPr id="104" name="Group 91">
            <a:extLst>
              <a:ext uri="{FF2B5EF4-FFF2-40B4-BE49-F238E27FC236}">
                <a16:creationId xmlns:a16="http://schemas.microsoft.com/office/drawing/2014/main" id="{8AC26FF4-D6F9-4A94-A837-D051A101E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86714" y="-4763"/>
            <a:ext cx="5014912" cy="6862763"/>
            <a:chOff x="2928938" y="-4763"/>
            <a:chExt cx="5014912" cy="6862763"/>
          </a:xfrm>
        </p:grpSpPr>
        <p:sp>
          <p:nvSpPr>
            <p:cNvPr id="93" name="Freeform 6">
              <a:extLst>
                <a:ext uri="{FF2B5EF4-FFF2-40B4-BE49-F238E27FC236}">
                  <a16:creationId xmlns:a16="http://schemas.microsoft.com/office/drawing/2014/main" id="{EFFE501B-F9EC-4229-99D6-F39E38A71B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4" name="Freeform 7">
              <a:extLst>
                <a:ext uri="{FF2B5EF4-FFF2-40B4-BE49-F238E27FC236}">
                  <a16:creationId xmlns:a16="http://schemas.microsoft.com/office/drawing/2014/main" id="{B064C6A0-3DE4-4F4A-B650-78A628163E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95" name="Freeform 25">
              <a:extLst>
                <a:ext uri="{FF2B5EF4-FFF2-40B4-BE49-F238E27FC236}">
                  <a16:creationId xmlns:a16="http://schemas.microsoft.com/office/drawing/2014/main" id="{43CD3E83-3D0D-40EE-B1A2-9C989EBF2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96" name="Freeform 26">
              <a:extLst>
                <a:ext uri="{FF2B5EF4-FFF2-40B4-BE49-F238E27FC236}">
                  <a16:creationId xmlns:a16="http://schemas.microsoft.com/office/drawing/2014/main" id="{71553909-760D-4B98-96A4-F9F48339AF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7" name="Freeform 27">
              <a:extLst>
                <a:ext uri="{FF2B5EF4-FFF2-40B4-BE49-F238E27FC236}">
                  <a16:creationId xmlns:a16="http://schemas.microsoft.com/office/drawing/2014/main" id="{1F006A6C-F843-49BC-AC84-89BD2AF58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98" name="Freeform 28">
              <a:extLst>
                <a:ext uri="{FF2B5EF4-FFF2-40B4-BE49-F238E27FC236}">
                  <a16:creationId xmlns:a16="http://schemas.microsoft.com/office/drawing/2014/main" id="{62AEE6F3-16F4-4944-8459-4D5EEA341D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5" name="Rounded Rectangle 16">
            <a:extLst>
              <a:ext uri="{FF2B5EF4-FFF2-40B4-BE49-F238E27FC236}">
                <a16:creationId xmlns:a16="http://schemas.microsoft.com/office/drawing/2014/main" id="{8D6B9972-4A81-4223-9901-0E559A1D5E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693" y="648931"/>
            <a:ext cx="6854433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, businesscard&#10;&#10;Description automatically generated">
            <a:extLst>
              <a:ext uri="{FF2B5EF4-FFF2-40B4-BE49-F238E27FC236}">
                <a16:creationId xmlns:a16="http://schemas.microsoft.com/office/drawing/2014/main" id="{050847C5-65D3-F2C6-3516-544ACA3B88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4763"/>
            <a:ext cx="7511126" cy="6858000"/>
          </a:xfrm>
          <a:prstGeom prst="rect">
            <a:avLst/>
          </a:prstGeom>
        </p:spPr>
      </p:pic>
      <p:pic>
        <p:nvPicPr>
          <p:cNvPr id="13" name="Picture 12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8ADB334F-6185-500F-7CB3-D7E2424973D6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10879442" y="5880895"/>
            <a:ext cx="1312558" cy="9749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5310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9">
            <a:extLst>
              <a:ext uri="{FF2B5EF4-FFF2-40B4-BE49-F238E27FC236}">
                <a16:creationId xmlns:a16="http://schemas.microsoft.com/office/drawing/2014/main" id="{85428F22-76B3-4107-AADE-3F9EC95FD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11">
            <a:extLst>
              <a:ext uri="{FF2B5EF4-FFF2-40B4-BE49-F238E27FC236}">
                <a16:creationId xmlns:a16="http://schemas.microsoft.com/office/drawing/2014/main" id="{5346FBCF-5353-4172-96F5-4B7EB07777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90265" y="-12875"/>
            <a:ext cx="2604396" cy="6890194"/>
            <a:chOff x="2199787" y="-12875"/>
            <a:chExt cx="2679011" cy="6890194"/>
          </a:xfrm>
        </p:grpSpPr>
        <p:sp useBgFill="1">
          <p:nvSpPr>
            <p:cNvPr id="13" name="Rectangle 19">
              <a:extLst>
                <a:ext uri="{FF2B5EF4-FFF2-40B4-BE49-F238E27FC236}">
                  <a16:creationId xmlns:a16="http://schemas.microsoft.com/office/drawing/2014/main" id="{343F3E6D-808D-43AD-9485-AD0014BEAE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2199787" y="-12875"/>
              <a:ext cx="2679011" cy="5301468"/>
            </a:xfrm>
            <a:custGeom>
              <a:avLst/>
              <a:gdLst>
                <a:gd name="connsiteX0" fmla="*/ 0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0 w 2570017"/>
                <a:gd name="connsiteY4" fmla="*/ 0 h 2554287"/>
                <a:gd name="connsiteX0" fmla="*/ 904009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904009 w 2570017"/>
                <a:gd name="connsiteY4" fmla="*/ 0 h 2554287"/>
                <a:gd name="connsiteX0" fmla="*/ 644236 w 2570017"/>
                <a:gd name="connsiteY0" fmla="*/ 10391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644236 w 2570017"/>
                <a:gd name="connsiteY4" fmla="*/ 10391 h 2554287"/>
                <a:gd name="connsiteX0" fmla="*/ 633845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633845 w 2570017"/>
                <a:gd name="connsiteY4" fmla="*/ 0 h 2554287"/>
                <a:gd name="connsiteX0" fmla="*/ 675409 w 2611581"/>
                <a:gd name="connsiteY0" fmla="*/ 0 h 2554287"/>
                <a:gd name="connsiteX1" fmla="*/ 2611581 w 2611581"/>
                <a:gd name="connsiteY1" fmla="*/ 0 h 2554287"/>
                <a:gd name="connsiteX2" fmla="*/ 2611581 w 2611581"/>
                <a:gd name="connsiteY2" fmla="*/ 2554287 h 2554287"/>
                <a:gd name="connsiteX3" fmla="*/ 0 w 2611581"/>
                <a:gd name="connsiteY3" fmla="*/ 2554287 h 2554287"/>
                <a:gd name="connsiteX4" fmla="*/ 675409 w 2611581"/>
                <a:gd name="connsiteY4" fmla="*/ 0 h 2554287"/>
                <a:gd name="connsiteX0" fmla="*/ 650979 w 2587151"/>
                <a:gd name="connsiteY0" fmla="*/ 0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650979 w 2587151"/>
                <a:gd name="connsiteY4" fmla="*/ 0 h 2554287"/>
                <a:gd name="connsiteX0" fmla="*/ 730379 w 2587151"/>
                <a:gd name="connsiteY0" fmla="*/ 5692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730379 w 2587151"/>
                <a:gd name="connsiteY4" fmla="*/ 5692 h 2554287"/>
                <a:gd name="connsiteX0" fmla="*/ 864750 w 2587151"/>
                <a:gd name="connsiteY0" fmla="*/ 2847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864750 w 2587151"/>
                <a:gd name="connsiteY4" fmla="*/ 2847 h 2554287"/>
                <a:gd name="connsiteX0" fmla="*/ 883073 w 2587151"/>
                <a:gd name="connsiteY0" fmla="*/ 1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883073 w 2587151"/>
                <a:gd name="connsiteY4" fmla="*/ 1 h 2554287"/>
                <a:gd name="connsiteX0" fmla="*/ 895288 w 2599366"/>
                <a:gd name="connsiteY0" fmla="*/ 1 h 2554287"/>
                <a:gd name="connsiteX1" fmla="*/ 2599366 w 2599366"/>
                <a:gd name="connsiteY1" fmla="*/ 0 h 2554287"/>
                <a:gd name="connsiteX2" fmla="*/ 2599366 w 2599366"/>
                <a:gd name="connsiteY2" fmla="*/ 2554287 h 2554287"/>
                <a:gd name="connsiteX3" fmla="*/ 0 w 2599366"/>
                <a:gd name="connsiteY3" fmla="*/ 2542904 h 2554287"/>
                <a:gd name="connsiteX4" fmla="*/ 895288 w 2599366"/>
                <a:gd name="connsiteY4" fmla="*/ 1 h 2554287"/>
                <a:gd name="connsiteX0" fmla="*/ 895288 w 2599366"/>
                <a:gd name="connsiteY0" fmla="*/ 1 h 2554287"/>
                <a:gd name="connsiteX1" fmla="*/ 2599366 w 2599366"/>
                <a:gd name="connsiteY1" fmla="*/ 0 h 2554287"/>
                <a:gd name="connsiteX2" fmla="*/ 2599366 w 2599366"/>
                <a:gd name="connsiteY2" fmla="*/ 2554287 h 2554287"/>
                <a:gd name="connsiteX3" fmla="*/ 0 w 2599366"/>
                <a:gd name="connsiteY3" fmla="*/ 2542904 h 2554287"/>
                <a:gd name="connsiteX4" fmla="*/ 895288 w 2599366"/>
                <a:gd name="connsiteY4" fmla="*/ 1 h 2554287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2904 h 2565670"/>
                <a:gd name="connsiteX4" fmla="*/ 895288 w 2611581"/>
                <a:gd name="connsiteY4" fmla="*/ 1 h 2565670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2904 h 2565670"/>
                <a:gd name="connsiteX4" fmla="*/ 895288 w 2611581"/>
                <a:gd name="connsiteY4" fmla="*/ 1 h 2565670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5750 h 2565670"/>
                <a:gd name="connsiteX4" fmla="*/ 895288 w 2611581"/>
                <a:gd name="connsiteY4" fmla="*/ 1 h 2565670"/>
                <a:gd name="connsiteX0" fmla="*/ 1544433 w 3260726"/>
                <a:gd name="connsiteY0" fmla="*/ 1 h 2565670"/>
                <a:gd name="connsiteX1" fmla="*/ 3248511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1544433 w 3260726"/>
                <a:gd name="connsiteY4" fmla="*/ 1 h 2565670"/>
                <a:gd name="connsiteX0" fmla="*/ 921784 w 3260726"/>
                <a:gd name="connsiteY0" fmla="*/ 12347 h 2565670"/>
                <a:gd name="connsiteX1" fmla="*/ 3248511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921784 w 3260726"/>
                <a:gd name="connsiteY4" fmla="*/ 12347 h 2565670"/>
                <a:gd name="connsiteX0" fmla="*/ 921784 w 3260726"/>
                <a:gd name="connsiteY0" fmla="*/ 12347 h 2565670"/>
                <a:gd name="connsiteX1" fmla="*/ 2321160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921784 w 3260726"/>
                <a:gd name="connsiteY4" fmla="*/ 12347 h 2565670"/>
                <a:gd name="connsiteX0" fmla="*/ 921784 w 2322228"/>
                <a:gd name="connsiteY0" fmla="*/ 12347 h 2565670"/>
                <a:gd name="connsiteX1" fmla="*/ 2321160 w 2322228"/>
                <a:gd name="connsiteY1" fmla="*/ 0 h 2565670"/>
                <a:gd name="connsiteX2" fmla="*/ 2320129 w 2322228"/>
                <a:gd name="connsiteY2" fmla="*/ 2565670 h 2565670"/>
                <a:gd name="connsiteX3" fmla="*/ 0 w 2322228"/>
                <a:gd name="connsiteY3" fmla="*/ 2521058 h 2565670"/>
                <a:gd name="connsiteX4" fmla="*/ 921784 w 2322228"/>
                <a:gd name="connsiteY4" fmla="*/ 12347 h 2565670"/>
                <a:gd name="connsiteX0" fmla="*/ 921784 w 2322228"/>
                <a:gd name="connsiteY0" fmla="*/ 0 h 2571841"/>
                <a:gd name="connsiteX1" fmla="*/ 2321160 w 2322228"/>
                <a:gd name="connsiteY1" fmla="*/ 6171 h 2571841"/>
                <a:gd name="connsiteX2" fmla="*/ 2320129 w 2322228"/>
                <a:gd name="connsiteY2" fmla="*/ 2571841 h 2571841"/>
                <a:gd name="connsiteX3" fmla="*/ 0 w 2322228"/>
                <a:gd name="connsiteY3" fmla="*/ 2527229 h 2571841"/>
                <a:gd name="connsiteX4" fmla="*/ 921784 w 2322228"/>
                <a:gd name="connsiteY4" fmla="*/ 0 h 2571841"/>
                <a:gd name="connsiteX0" fmla="*/ 921784 w 2611583"/>
                <a:gd name="connsiteY0" fmla="*/ 0 h 2540977"/>
                <a:gd name="connsiteX1" fmla="*/ 2321160 w 2611583"/>
                <a:gd name="connsiteY1" fmla="*/ 6171 h 2540977"/>
                <a:gd name="connsiteX2" fmla="*/ 2611583 w 2611583"/>
                <a:gd name="connsiteY2" fmla="*/ 2540977 h 2540977"/>
                <a:gd name="connsiteX3" fmla="*/ 0 w 2611583"/>
                <a:gd name="connsiteY3" fmla="*/ 2527229 h 2540977"/>
                <a:gd name="connsiteX4" fmla="*/ 921784 w 2611583"/>
                <a:gd name="connsiteY4" fmla="*/ 0 h 2540977"/>
                <a:gd name="connsiteX0" fmla="*/ 921784 w 2611583"/>
                <a:gd name="connsiteY0" fmla="*/ 2 h 2540979"/>
                <a:gd name="connsiteX1" fmla="*/ 2572870 w 2611583"/>
                <a:gd name="connsiteY1" fmla="*/ 0 h 2540979"/>
                <a:gd name="connsiteX2" fmla="*/ 2611583 w 2611583"/>
                <a:gd name="connsiteY2" fmla="*/ 2540979 h 2540979"/>
                <a:gd name="connsiteX3" fmla="*/ 0 w 2611583"/>
                <a:gd name="connsiteY3" fmla="*/ 2527231 h 2540979"/>
                <a:gd name="connsiteX4" fmla="*/ 921784 w 2611583"/>
                <a:gd name="connsiteY4" fmla="*/ 2 h 2540979"/>
                <a:gd name="connsiteX0" fmla="*/ 921784 w 2705467"/>
                <a:gd name="connsiteY0" fmla="*/ 0 h 2540977"/>
                <a:gd name="connsiteX1" fmla="*/ 2705349 w 2705467"/>
                <a:gd name="connsiteY1" fmla="*/ 6171 h 2540977"/>
                <a:gd name="connsiteX2" fmla="*/ 2611583 w 2705467"/>
                <a:gd name="connsiteY2" fmla="*/ 2540977 h 2540977"/>
                <a:gd name="connsiteX3" fmla="*/ 0 w 2705467"/>
                <a:gd name="connsiteY3" fmla="*/ 2527229 h 2540977"/>
                <a:gd name="connsiteX4" fmla="*/ 921784 w 2705467"/>
                <a:gd name="connsiteY4" fmla="*/ 0 h 2540977"/>
                <a:gd name="connsiteX0" fmla="*/ 921784 w 2718702"/>
                <a:gd name="connsiteY0" fmla="*/ 2 h 2540979"/>
                <a:gd name="connsiteX1" fmla="*/ 2718597 w 2718702"/>
                <a:gd name="connsiteY1" fmla="*/ 0 h 2540979"/>
                <a:gd name="connsiteX2" fmla="*/ 2611583 w 2718702"/>
                <a:gd name="connsiteY2" fmla="*/ 2540979 h 2540979"/>
                <a:gd name="connsiteX3" fmla="*/ 0 w 2718702"/>
                <a:gd name="connsiteY3" fmla="*/ 2527231 h 2540979"/>
                <a:gd name="connsiteX4" fmla="*/ 921784 w 2718702"/>
                <a:gd name="connsiteY4" fmla="*/ 2 h 2540979"/>
                <a:gd name="connsiteX0" fmla="*/ 921784 w 2679012"/>
                <a:gd name="connsiteY0" fmla="*/ 0 h 2540977"/>
                <a:gd name="connsiteX1" fmla="*/ 2678853 w 2679012"/>
                <a:gd name="connsiteY1" fmla="*/ 6171 h 2540977"/>
                <a:gd name="connsiteX2" fmla="*/ 2611583 w 2679012"/>
                <a:gd name="connsiteY2" fmla="*/ 2540977 h 2540977"/>
                <a:gd name="connsiteX3" fmla="*/ 0 w 2679012"/>
                <a:gd name="connsiteY3" fmla="*/ 2527229 h 2540977"/>
                <a:gd name="connsiteX4" fmla="*/ 921784 w 2679012"/>
                <a:gd name="connsiteY4" fmla="*/ 0 h 2540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79012" h="2540977">
                  <a:moveTo>
                    <a:pt x="921784" y="0"/>
                  </a:moveTo>
                  <a:lnTo>
                    <a:pt x="2678853" y="6171"/>
                  </a:lnTo>
                  <a:cubicBezTo>
                    <a:pt x="2682925" y="861394"/>
                    <a:pt x="2607511" y="1685754"/>
                    <a:pt x="2611583" y="2540977"/>
                  </a:cubicBezTo>
                  <a:lnTo>
                    <a:pt x="0" y="2527229"/>
                  </a:lnTo>
                  <a:lnTo>
                    <a:pt x="921784" y="0"/>
                  </a:lnTo>
                  <a:close/>
                </a:path>
              </a:pathLst>
            </a:custGeom>
            <a:blipFill rotWithShape="0">
              <a:blip r:embed="rId2">
                <a:duotone>
                  <a:schemeClr val="bg2">
                    <a:shade val="76000"/>
                    <a:satMod val="180000"/>
                  </a:schemeClr>
                  <a:schemeClr val="bg2">
                    <a:tint val="80000"/>
                    <a:satMod val="120000"/>
                    <a:lumMod val="180000"/>
                  </a:schemeClr>
                </a:duotone>
              </a:blip>
              <a:stretch>
                <a:fillRect l="-114598" r="-265621" b="-28686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14" name="Rectangle 20">
              <a:extLst>
                <a:ext uri="{FF2B5EF4-FFF2-40B4-BE49-F238E27FC236}">
                  <a16:creationId xmlns:a16="http://schemas.microsoft.com/office/drawing/2014/main" id="{03DB1AC6-5430-4CD3-BD83-86E675A11A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2211875" y="5257482"/>
              <a:ext cx="2586931" cy="1619837"/>
            </a:xfrm>
            <a:custGeom>
              <a:avLst/>
              <a:gdLst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0 w 2611581"/>
                <a:gd name="connsiteY3" fmla="*/ 4303713 h 4303713"/>
                <a:gd name="connsiteX4" fmla="*/ 0 w 2611581"/>
                <a:gd name="connsiteY4" fmla="*/ 0 h 4303713"/>
                <a:gd name="connsiteX0" fmla="*/ 0 w 2611581"/>
                <a:gd name="connsiteY0" fmla="*/ 0 h 4314104"/>
                <a:gd name="connsiteX1" fmla="*/ 2611581 w 2611581"/>
                <a:gd name="connsiteY1" fmla="*/ 0 h 4314104"/>
                <a:gd name="connsiteX2" fmla="*/ 2611581 w 2611581"/>
                <a:gd name="connsiteY2" fmla="*/ 4303713 h 4314104"/>
                <a:gd name="connsiteX3" fmla="*/ 1693718 w 2611581"/>
                <a:gd name="connsiteY3" fmla="*/ 4314104 h 4314104"/>
                <a:gd name="connsiteX4" fmla="*/ 0 w 2611581"/>
                <a:gd name="connsiteY4" fmla="*/ 0 h 4314104"/>
                <a:gd name="connsiteX0" fmla="*/ 0 w 2611581"/>
                <a:gd name="connsiteY0" fmla="*/ 0 h 4314104"/>
                <a:gd name="connsiteX1" fmla="*/ 2611581 w 2611581"/>
                <a:gd name="connsiteY1" fmla="*/ 0 h 4314104"/>
                <a:gd name="connsiteX2" fmla="*/ 2611581 w 2611581"/>
                <a:gd name="connsiteY2" fmla="*/ 4303713 h 4314104"/>
                <a:gd name="connsiteX3" fmla="*/ 1963882 w 2611581"/>
                <a:gd name="connsiteY3" fmla="*/ 4314104 h 4314104"/>
                <a:gd name="connsiteX4" fmla="*/ 0 w 2611581"/>
                <a:gd name="connsiteY4" fmla="*/ 0 h 4314104"/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2213264 w 2611581"/>
                <a:gd name="connsiteY3" fmla="*/ 4293322 h 4303713"/>
                <a:gd name="connsiteX4" fmla="*/ 0 w 2611581"/>
                <a:gd name="connsiteY4" fmla="*/ 0 h 4303713"/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2171701 w 2611581"/>
                <a:gd name="connsiteY3" fmla="*/ 3638695 h 4303713"/>
                <a:gd name="connsiteX4" fmla="*/ 0 w 2611581"/>
                <a:gd name="connsiteY4" fmla="*/ 0 h 4303713"/>
                <a:gd name="connsiteX0" fmla="*/ 0 w 2720934"/>
                <a:gd name="connsiteY0" fmla="*/ 268283 h 4303713"/>
                <a:gd name="connsiteX1" fmla="*/ 2720934 w 2720934"/>
                <a:gd name="connsiteY1" fmla="*/ 0 h 4303713"/>
                <a:gd name="connsiteX2" fmla="*/ 2720934 w 2720934"/>
                <a:gd name="connsiteY2" fmla="*/ 4303713 h 4303713"/>
                <a:gd name="connsiteX3" fmla="*/ 2281054 w 2720934"/>
                <a:gd name="connsiteY3" fmla="*/ 3638695 h 4303713"/>
                <a:gd name="connsiteX4" fmla="*/ 0 w 2720934"/>
                <a:gd name="connsiteY4" fmla="*/ 268283 h 4303713"/>
                <a:gd name="connsiteX0" fmla="*/ 0 w 2720934"/>
                <a:gd name="connsiteY0" fmla="*/ 268283 h 4303713"/>
                <a:gd name="connsiteX1" fmla="*/ 2720934 w 2720934"/>
                <a:gd name="connsiteY1" fmla="*/ 0 h 4303713"/>
                <a:gd name="connsiteX2" fmla="*/ 2720934 w 2720934"/>
                <a:gd name="connsiteY2" fmla="*/ 4303713 h 4303713"/>
                <a:gd name="connsiteX3" fmla="*/ 2264231 w 2720934"/>
                <a:gd name="connsiteY3" fmla="*/ 3717600 h 4303713"/>
                <a:gd name="connsiteX4" fmla="*/ 0 w 2720934"/>
                <a:gd name="connsiteY4" fmla="*/ 268283 h 4303713"/>
                <a:gd name="connsiteX0" fmla="*/ 0 w 2720934"/>
                <a:gd name="connsiteY0" fmla="*/ 268283 h 4335275"/>
                <a:gd name="connsiteX1" fmla="*/ 2720934 w 2720934"/>
                <a:gd name="connsiteY1" fmla="*/ 0 h 4335275"/>
                <a:gd name="connsiteX2" fmla="*/ 2653639 w 2720934"/>
                <a:gd name="connsiteY2" fmla="*/ 4335275 h 4335275"/>
                <a:gd name="connsiteX3" fmla="*/ 2264231 w 2720934"/>
                <a:gd name="connsiteY3" fmla="*/ 3717600 h 4335275"/>
                <a:gd name="connsiteX4" fmla="*/ 0 w 2720934"/>
                <a:gd name="connsiteY4" fmla="*/ 268283 h 4335275"/>
                <a:gd name="connsiteX0" fmla="*/ 0 w 2737757"/>
                <a:gd name="connsiteY0" fmla="*/ 236721 h 4335275"/>
                <a:gd name="connsiteX1" fmla="*/ 2737757 w 2737757"/>
                <a:gd name="connsiteY1" fmla="*/ 0 h 4335275"/>
                <a:gd name="connsiteX2" fmla="*/ 2670462 w 2737757"/>
                <a:gd name="connsiteY2" fmla="*/ 4335275 h 4335275"/>
                <a:gd name="connsiteX3" fmla="*/ 2281054 w 2737757"/>
                <a:gd name="connsiteY3" fmla="*/ 3717600 h 4335275"/>
                <a:gd name="connsiteX4" fmla="*/ 0 w 2737757"/>
                <a:gd name="connsiteY4" fmla="*/ 236721 h 4335275"/>
                <a:gd name="connsiteX0" fmla="*/ 0 w 2729346"/>
                <a:gd name="connsiteY0" fmla="*/ 0 h 4098554"/>
                <a:gd name="connsiteX1" fmla="*/ 2729346 w 2729346"/>
                <a:gd name="connsiteY1" fmla="*/ 126250 h 4098554"/>
                <a:gd name="connsiteX2" fmla="*/ 2670462 w 2729346"/>
                <a:gd name="connsiteY2" fmla="*/ 4098554 h 4098554"/>
                <a:gd name="connsiteX3" fmla="*/ 2281054 w 2729346"/>
                <a:gd name="connsiteY3" fmla="*/ 3480879 h 4098554"/>
                <a:gd name="connsiteX4" fmla="*/ 0 w 2729346"/>
                <a:gd name="connsiteY4" fmla="*/ 0 h 4098554"/>
                <a:gd name="connsiteX0" fmla="*/ 0 w 2720934"/>
                <a:gd name="connsiteY0" fmla="*/ 0 h 4098554"/>
                <a:gd name="connsiteX1" fmla="*/ 2720934 w 2720934"/>
                <a:gd name="connsiteY1" fmla="*/ 31562 h 4098554"/>
                <a:gd name="connsiteX2" fmla="*/ 2670462 w 2720934"/>
                <a:gd name="connsiteY2" fmla="*/ 4098554 h 4098554"/>
                <a:gd name="connsiteX3" fmla="*/ 2281054 w 2720934"/>
                <a:gd name="connsiteY3" fmla="*/ 3480879 h 4098554"/>
                <a:gd name="connsiteX4" fmla="*/ 0 w 2720934"/>
                <a:gd name="connsiteY4" fmla="*/ 0 h 4098554"/>
                <a:gd name="connsiteX0" fmla="*/ 0 w 2720934"/>
                <a:gd name="connsiteY0" fmla="*/ 15782 h 4114336"/>
                <a:gd name="connsiteX1" fmla="*/ 2720934 w 2720934"/>
                <a:gd name="connsiteY1" fmla="*/ 0 h 4114336"/>
                <a:gd name="connsiteX2" fmla="*/ 2670462 w 2720934"/>
                <a:gd name="connsiteY2" fmla="*/ 4114336 h 4114336"/>
                <a:gd name="connsiteX3" fmla="*/ 2281054 w 2720934"/>
                <a:gd name="connsiteY3" fmla="*/ 3496661 h 4114336"/>
                <a:gd name="connsiteX4" fmla="*/ 0 w 2720934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9817 w 2820289"/>
                <a:gd name="connsiteY2" fmla="*/ 4114336 h 4114336"/>
                <a:gd name="connsiteX3" fmla="*/ 2380409 w 2820289"/>
                <a:gd name="connsiteY3" fmla="*/ 3496661 h 4114336"/>
                <a:gd name="connsiteX4" fmla="*/ 0 w 2820289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9817 w 2820289"/>
                <a:gd name="connsiteY2" fmla="*/ 4114336 h 4114336"/>
                <a:gd name="connsiteX3" fmla="*/ 2362876 w 2820289"/>
                <a:gd name="connsiteY3" fmla="*/ 3517980 h 4114336"/>
                <a:gd name="connsiteX4" fmla="*/ 0 w 2820289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3972 w 2820289"/>
                <a:gd name="connsiteY2" fmla="*/ 4114336 h 4114336"/>
                <a:gd name="connsiteX3" fmla="*/ 2362876 w 2820289"/>
                <a:gd name="connsiteY3" fmla="*/ 3517980 h 4114336"/>
                <a:gd name="connsiteX4" fmla="*/ 0 w 2820289"/>
                <a:gd name="connsiteY4" fmla="*/ 15782 h 4114336"/>
                <a:gd name="connsiteX0" fmla="*/ 0 w 3721149"/>
                <a:gd name="connsiteY0" fmla="*/ 0 h 4269703"/>
                <a:gd name="connsiteX1" fmla="*/ 3721149 w 3721149"/>
                <a:gd name="connsiteY1" fmla="*/ 155367 h 4269703"/>
                <a:gd name="connsiteX2" fmla="*/ 3664832 w 3721149"/>
                <a:gd name="connsiteY2" fmla="*/ 4269703 h 4269703"/>
                <a:gd name="connsiteX3" fmla="*/ 3263736 w 3721149"/>
                <a:gd name="connsiteY3" fmla="*/ 3673347 h 4269703"/>
                <a:gd name="connsiteX4" fmla="*/ 0 w 3721149"/>
                <a:gd name="connsiteY4" fmla="*/ 0 h 4269703"/>
                <a:gd name="connsiteX0" fmla="*/ 0 w 3721149"/>
                <a:gd name="connsiteY0" fmla="*/ 0 h 4289488"/>
                <a:gd name="connsiteX1" fmla="*/ 3721149 w 3721149"/>
                <a:gd name="connsiteY1" fmla="*/ 155367 h 4289488"/>
                <a:gd name="connsiteX2" fmla="*/ 3664832 w 3721149"/>
                <a:gd name="connsiteY2" fmla="*/ 4269703 h 4289488"/>
                <a:gd name="connsiteX3" fmla="*/ 1705997 w 3721149"/>
                <a:gd name="connsiteY3" fmla="*/ 4289488 h 4289488"/>
                <a:gd name="connsiteX4" fmla="*/ 0 w 3721149"/>
                <a:gd name="connsiteY4" fmla="*/ 0 h 4289488"/>
                <a:gd name="connsiteX0" fmla="*/ 0 w 3664846"/>
                <a:gd name="connsiteY0" fmla="*/ 15785 h 4305273"/>
                <a:gd name="connsiteX1" fmla="*/ 3664846 w 3664846"/>
                <a:gd name="connsiteY1" fmla="*/ 0 h 4305273"/>
                <a:gd name="connsiteX2" fmla="*/ 3664832 w 3664846"/>
                <a:gd name="connsiteY2" fmla="*/ 4285488 h 4305273"/>
                <a:gd name="connsiteX3" fmla="*/ 1705997 w 3664846"/>
                <a:gd name="connsiteY3" fmla="*/ 4305273 h 4305273"/>
                <a:gd name="connsiteX4" fmla="*/ 0 w 3664846"/>
                <a:gd name="connsiteY4" fmla="*/ 15785 h 4305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64846" h="4305273">
                  <a:moveTo>
                    <a:pt x="0" y="15785"/>
                  </a:moveTo>
                  <a:lnTo>
                    <a:pt x="3664846" y="0"/>
                  </a:lnTo>
                  <a:cubicBezTo>
                    <a:pt x="3664841" y="1428496"/>
                    <a:pt x="3664837" y="2856992"/>
                    <a:pt x="3664832" y="4285488"/>
                  </a:cubicBezTo>
                  <a:lnTo>
                    <a:pt x="1705997" y="4305273"/>
                  </a:lnTo>
                  <a:lnTo>
                    <a:pt x="0" y="15785"/>
                  </a:lnTo>
                  <a:close/>
                </a:path>
              </a:pathLst>
            </a:custGeom>
            <a:blipFill rotWithShape="0">
              <a:blip r:embed="rId2">
                <a:duotone>
                  <a:schemeClr val="bg2">
                    <a:shade val="76000"/>
                    <a:satMod val="180000"/>
                  </a:schemeClr>
                  <a:schemeClr val="bg2">
                    <a:tint val="80000"/>
                    <a:satMod val="120000"/>
                    <a:lumMod val="180000"/>
                  </a:schemeClr>
                </a:duotone>
              </a:blip>
              <a:stretch>
                <a:fillRect l="-163116" t="-323529" r="-398251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8326E10-C8CB-487F-A110-F861268DE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360612" y="0"/>
            <a:ext cx="2436813" cy="6858001"/>
            <a:chOff x="1320800" y="0"/>
            <a:chExt cx="2436813" cy="6858001"/>
          </a:xfrm>
        </p:grpSpPr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3279962B-46D2-4E19-B632-39B80D1E8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321A335A-53CB-4C17-AB51-5D9C2DCB4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A0E0D557-405B-469F-AEDE-4E3404AA4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D8D4E62F-9393-40A6-9E85-9F3B59C46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FABD11B1-DE89-45BC-8204-968C88AADC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AFA4965A-1FBC-44B8-B96A-3F5275C3A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399" y="-53519"/>
            <a:ext cx="7345891" cy="161925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/>
              <a:t>Skills Identification in Integrated Collaborative Learning</a:t>
            </a:r>
          </a:p>
        </p:txBody>
      </p:sp>
      <p:pic>
        <p:nvPicPr>
          <p:cNvPr id="25" name="Picture 24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CB680E24-6587-02C8-5FF1-DFDA8A7FCC3D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 rot="10800000" flipH="1" flipV="1">
            <a:off x="0" y="-19318"/>
            <a:ext cx="1406555" cy="1295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Graphical user interface&#10;&#10;Description automatically generated">
            <a:extLst>
              <a:ext uri="{FF2B5EF4-FFF2-40B4-BE49-F238E27FC236}">
                <a16:creationId xmlns:a16="http://schemas.microsoft.com/office/drawing/2014/main" id="{B64F2737-DD29-8B25-EFC3-8ABFB86F39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1275907"/>
            <a:ext cx="12192000" cy="572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550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>
            <a:extLst>
              <a:ext uri="{FF2B5EF4-FFF2-40B4-BE49-F238E27FC236}">
                <a16:creationId xmlns:a16="http://schemas.microsoft.com/office/drawing/2014/main" id="{E9D059B6-ADD8-488A-B346-63289E90D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47" name="Freeform 6">
              <a:extLst>
                <a:ext uri="{FF2B5EF4-FFF2-40B4-BE49-F238E27FC236}">
                  <a16:creationId xmlns:a16="http://schemas.microsoft.com/office/drawing/2014/main" id="{F69B42B4-BC82-4495-A6F9-A28167B56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48" name="Freeform 7">
              <a:extLst>
                <a:ext uri="{FF2B5EF4-FFF2-40B4-BE49-F238E27FC236}">
                  <a16:creationId xmlns:a16="http://schemas.microsoft.com/office/drawing/2014/main" id="{83CC168C-2AD4-4FFB-9F25-420ED6514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6C9F369A-6158-4AE8-BA04-138A9DFFA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FC7B1DF4-AD98-42A8-820F-667A3DCC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61C58B74-3656-4FD5-AC47-EE3A59EBB8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52" name="Freeform 12">
              <a:extLst>
                <a:ext uri="{FF2B5EF4-FFF2-40B4-BE49-F238E27FC236}">
                  <a16:creationId xmlns:a16="http://schemas.microsoft.com/office/drawing/2014/main" id="{8B349A01-D803-4A18-B608-47BFCED43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15655827-B42D-4180-88D3-D83F25E4B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24ACCB06-563C-4ADE-B4D6-1FE9F723C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3955594"/>
            <a:ext cx="1828958" cy="2902407"/>
          </a:xfrm>
          <a:custGeom>
            <a:avLst/>
            <a:gdLst>
              <a:gd name="connsiteX0" fmla="*/ 0 w 1828958"/>
              <a:gd name="connsiteY0" fmla="*/ 0 h 2902407"/>
              <a:gd name="connsiteX1" fmla="*/ 1828958 w 1828958"/>
              <a:gd name="connsiteY1" fmla="*/ 2902407 h 2902407"/>
              <a:gd name="connsiteX2" fmla="*/ 1709896 w 1828958"/>
              <a:gd name="connsiteY2" fmla="*/ 2902407 h 2902407"/>
              <a:gd name="connsiteX3" fmla="*/ 0 w 1828958"/>
              <a:gd name="connsiteY3" fmla="*/ 63474 h 2902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958" h="2902407">
                <a:moveTo>
                  <a:pt x="0" y="0"/>
                </a:moveTo>
                <a:lnTo>
                  <a:pt x="1828958" y="2902407"/>
                </a:lnTo>
                <a:lnTo>
                  <a:pt x="1709896" y="2902407"/>
                </a:lnTo>
                <a:lnTo>
                  <a:pt x="0" y="63474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40761ECD-D92B-46AE-82CA-640023D28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3220098"/>
            <a:ext cx="2910045" cy="3637903"/>
          </a:xfrm>
          <a:custGeom>
            <a:avLst/>
            <a:gdLst>
              <a:gd name="connsiteX0" fmla="*/ 0 w 2910045"/>
              <a:gd name="connsiteY0" fmla="*/ 0 h 3637903"/>
              <a:gd name="connsiteX1" fmla="*/ 2910045 w 2910045"/>
              <a:gd name="connsiteY1" fmla="*/ 3637903 h 3637903"/>
              <a:gd name="connsiteX2" fmla="*/ 2786220 w 2910045"/>
              <a:gd name="connsiteY2" fmla="*/ 3637903 h 3637903"/>
              <a:gd name="connsiteX3" fmla="*/ 0 w 2910045"/>
              <a:gd name="connsiteY3" fmla="*/ 20366 h 3637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10045" h="3637903">
                <a:moveTo>
                  <a:pt x="0" y="0"/>
                </a:moveTo>
                <a:lnTo>
                  <a:pt x="2910045" y="3637903"/>
                </a:lnTo>
                <a:lnTo>
                  <a:pt x="2786220" y="3637903"/>
                </a:lnTo>
                <a:lnTo>
                  <a:pt x="0" y="2036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9A928607-C55C-40FD-B2DF-6CD6A7226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2845509"/>
            <a:ext cx="4149883" cy="4012491"/>
          </a:xfrm>
          <a:custGeom>
            <a:avLst/>
            <a:gdLst>
              <a:gd name="connsiteX0" fmla="*/ 0 w 4149883"/>
              <a:gd name="connsiteY0" fmla="*/ 0 h 4012491"/>
              <a:gd name="connsiteX1" fmla="*/ 4149883 w 4149883"/>
              <a:gd name="connsiteY1" fmla="*/ 4012491 h 4012491"/>
              <a:gd name="connsiteX2" fmla="*/ 2910046 w 4149883"/>
              <a:gd name="connsiteY2" fmla="*/ 4012491 h 4012491"/>
              <a:gd name="connsiteX3" fmla="*/ 0 w 4149883"/>
              <a:gd name="connsiteY3" fmla="*/ 374587 h 4012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49883" h="4012491">
                <a:moveTo>
                  <a:pt x="0" y="0"/>
                </a:moveTo>
                <a:lnTo>
                  <a:pt x="4149883" y="4012491"/>
                </a:lnTo>
                <a:lnTo>
                  <a:pt x="2910046" y="4012491"/>
                </a:lnTo>
                <a:lnTo>
                  <a:pt x="0" y="3745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400A20C1-29A4-43E0-AB15-7931F76F8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3332410"/>
            <a:ext cx="2719546" cy="3525590"/>
          </a:xfrm>
          <a:custGeom>
            <a:avLst/>
            <a:gdLst>
              <a:gd name="connsiteX0" fmla="*/ 0 w 2719546"/>
              <a:gd name="connsiteY0" fmla="*/ 0 h 3525590"/>
              <a:gd name="connsiteX1" fmla="*/ 2719546 w 2719546"/>
              <a:gd name="connsiteY1" fmla="*/ 3525590 h 3525590"/>
              <a:gd name="connsiteX2" fmla="*/ 1828959 w 2719546"/>
              <a:gd name="connsiteY2" fmla="*/ 3525590 h 3525590"/>
              <a:gd name="connsiteX3" fmla="*/ 0 w 2719546"/>
              <a:gd name="connsiteY3" fmla="*/ 623183 h 3525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9546" h="3525590">
                <a:moveTo>
                  <a:pt x="0" y="0"/>
                </a:moveTo>
                <a:lnTo>
                  <a:pt x="2719546" y="3525590"/>
                </a:lnTo>
                <a:lnTo>
                  <a:pt x="1828959" y="3525590"/>
                </a:lnTo>
                <a:lnTo>
                  <a:pt x="0" y="623183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6" y="685800"/>
            <a:ext cx="7269126" cy="487062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b="1" dirty="0"/>
              <a:t>Why use integrated collaborative learning?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17105" y="685801"/>
            <a:ext cx="70011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endParaRPr lang="en-US" sz="2400" dirty="0"/>
          </a:p>
        </p:txBody>
      </p:sp>
      <p:pic>
        <p:nvPicPr>
          <p:cNvPr id="21" name="Picture 20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1D4CD643-C8ED-5C0D-56FD-3C11B0EE53F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-1" y="5902036"/>
            <a:ext cx="1978430" cy="9559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0477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>
            <a:extLst>
              <a:ext uri="{FF2B5EF4-FFF2-40B4-BE49-F238E27FC236}">
                <a16:creationId xmlns:a16="http://schemas.microsoft.com/office/drawing/2014/main" id="{8AEBEFE2-515F-4B18-8468-97D8C7309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42A84A1C-64AD-4415-AC50-45FB65361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id="{B9CCB5DF-B7FE-4417-9B32-672497E3AD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id="{3C6EE6E1-4DD7-4FB0-9428-1B0064584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F19641FD-140C-4164-882A-1C36915F42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1B022741-DE93-4568-9EA7-CFDF6A7B4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0366A110-6771-478C-915F-09E3FC17DF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3270243-487F-377B-ED30-5370BA5838D4}"/>
              </a:ext>
            </a:extLst>
          </p:cNvPr>
          <p:cNvSpPr txBox="1"/>
          <p:nvPr/>
        </p:nvSpPr>
        <p:spPr>
          <a:xfrm>
            <a:off x="1484310" y="297712"/>
            <a:ext cx="6797299" cy="63370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Pupil’s learn qualities of humility, self control, fair play, patience and leadership.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Builds pupil’s confidence and character.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Promote pupil’s learning and academic achievement.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Enhance pupil’s satisfaction with their learning experience.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Help pupil’s develop skills in oral communication.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Develop pupil’s social skills.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Promote pupil’s self-esteem.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Increase pupil retention.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Develop a community of learners.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6F02D9E-182E-6B63-D3C4-8F62ED972E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0338" y="1998131"/>
            <a:ext cx="2488254" cy="1766661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1F4EF9B-A591-5CC4-8266-41561B7B02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19906" y="5329238"/>
            <a:ext cx="1772093" cy="152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061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C616B3DC-C165-433D-9187-62DCC0E31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97E1BF84-9824-4B0E-98DF-F0F7181DD0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A85FA340-7392-4303-9707-A12F45A46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758A9051-2BD9-4868-8B84-344752FA2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0" name="Freeform 10">
              <a:extLst>
                <a:ext uri="{FF2B5EF4-FFF2-40B4-BE49-F238E27FC236}">
                  <a16:creationId xmlns:a16="http://schemas.microsoft.com/office/drawing/2014/main" id="{58264C49-3539-4CBD-8F11-1106C8B87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1" name="Freeform 11">
              <a:extLst>
                <a:ext uri="{FF2B5EF4-FFF2-40B4-BE49-F238E27FC236}">
                  <a16:creationId xmlns:a16="http://schemas.microsoft.com/office/drawing/2014/main" id="{DE862133-5C7E-4B32-9786-0B33BC51A7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2" name="Freeform 12">
              <a:extLst>
                <a:ext uri="{FF2B5EF4-FFF2-40B4-BE49-F238E27FC236}">
                  <a16:creationId xmlns:a16="http://schemas.microsoft.com/office/drawing/2014/main" id="{90925F6C-DF03-4707-9176-6049F049B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C69520F-CD7D-6470-C4D5-B86766DCE4A8}"/>
              </a:ext>
            </a:extLst>
          </p:cNvPr>
          <p:cNvSpPr txBox="1"/>
          <p:nvPr/>
        </p:nvSpPr>
        <p:spPr>
          <a:xfrm>
            <a:off x="4089399" y="4562856"/>
            <a:ext cx="7413623" cy="8981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b="1" i="1">
                <a:ln w="3175" cmpd="sng">
                  <a:noFill/>
                </a:ln>
                <a:latin typeface="+mj-lt"/>
                <a:ea typeface="+mj-ea"/>
                <a:cs typeface="+mj-cs"/>
              </a:rPr>
              <a:t>Challenges of Integrated collaborative teaching</a:t>
            </a:r>
          </a:p>
        </p:txBody>
      </p:sp>
      <p:sp>
        <p:nvSpPr>
          <p:cNvPr id="34" name="Rounded Rectangle 6">
            <a:extLst>
              <a:ext uri="{FF2B5EF4-FFF2-40B4-BE49-F238E27FC236}">
                <a16:creationId xmlns:a16="http://schemas.microsoft.com/office/drawing/2014/main" id="{EF263B76-D6AC-40A4-BA2E-CC8B89190E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609600"/>
            <a:ext cx="7833360" cy="3633216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diagram&#10;&#10;Description automatically generated">
            <a:extLst>
              <a:ext uri="{FF2B5EF4-FFF2-40B4-BE49-F238E27FC236}">
                <a16:creationId xmlns:a16="http://schemas.microsoft.com/office/drawing/2014/main" id="{2C5C5BC0-70C4-3FD1-8B09-A88365FD4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4234" y="975360"/>
            <a:ext cx="7017657" cy="2947416"/>
          </a:xfrm>
          <a:prstGeom prst="rect">
            <a:avLst/>
          </a:prstGeom>
        </p:spPr>
      </p:pic>
      <p:pic>
        <p:nvPicPr>
          <p:cNvPr id="6" name="Picture 5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CBC04EF0-FF3D-EA7F-A2A3-3924943294D1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10253173" y="5867682"/>
            <a:ext cx="1938827" cy="9903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131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27">
            <a:extLst>
              <a:ext uri="{FF2B5EF4-FFF2-40B4-BE49-F238E27FC236}">
                <a16:creationId xmlns:a16="http://schemas.microsoft.com/office/drawing/2014/main" id="{97F70779-0FB4-4D13-9933-18A7142A0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29" name="Freeform 6">
              <a:extLst>
                <a:ext uri="{FF2B5EF4-FFF2-40B4-BE49-F238E27FC236}">
                  <a16:creationId xmlns:a16="http://schemas.microsoft.com/office/drawing/2014/main" id="{C9FDF95E-BC42-458B-900C-0ED39FD603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0" name="Freeform 7">
              <a:extLst>
                <a:ext uri="{FF2B5EF4-FFF2-40B4-BE49-F238E27FC236}">
                  <a16:creationId xmlns:a16="http://schemas.microsoft.com/office/drawing/2014/main" id="{96C47C77-BC71-465B-8B16-C27FF764F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1" name="Freeform 8">
              <a:extLst>
                <a:ext uri="{FF2B5EF4-FFF2-40B4-BE49-F238E27FC236}">
                  <a16:creationId xmlns:a16="http://schemas.microsoft.com/office/drawing/2014/main" id="{9C9D7DE9-072C-4007-978E-925F5E6AA4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2" name="Freeform 9">
              <a:extLst>
                <a:ext uri="{FF2B5EF4-FFF2-40B4-BE49-F238E27FC236}">
                  <a16:creationId xmlns:a16="http://schemas.microsoft.com/office/drawing/2014/main" id="{C48D08DD-584A-4D31-99E6-1A16D6E177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3" name="Freeform 10">
              <a:extLst>
                <a:ext uri="{FF2B5EF4-FFF2-40B4-BE49-F238E27FC236}">
                  <a16:creationId xmlns:a16="http://schemas.microsoft.com/office/drawing/2014/main" id="{CB24CE8B-7A6A-4B64-8A78-FA49AC5B4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91F086CD-0318-46B7-97AC-CE844A0E2B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41" name="Rectangle 35">
            <a:extLst>
              <a:ext uri="{FF2B5EF4-FFF2-40B4-BE49-F238E27FC236}">
                <a16:creationId xmlns:a16="http://schemas.microsoft.com/office/drawing/2014/main" id="{B86AD7E2-2E0A-48BB-9A14-7AEAEFCF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B2E5057-6707-41F3-BA9F-4B8F39763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5476488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etter&#10;&#10;Description automatically generated with medium confidence">
            <a:extLst>
              <a:ext uri="{FF2B5EF4-FFF2-40B4-BE49-F238E27FC236}">
                <a16:creationId xmlns:a16="http://schemas.microsoft.com/office/drawing/2014/main" id="{BCE59665-2091-607F-B1F0-4F868CC5F0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371" r="16933" b="-2"/>
          <a:stretch/>
        </p:blipFill>
        <p:spPr>
          <a:xfrm>
            <a:off x="643467" y="643467"/>
            <a:ext cx="5149166" cy="5571066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726F0241-EB18-4747-972F-5A4B3EC51E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75233" y="480060"/>
            <a:ext cx="5476488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Letter&#10;&#10;Description automatically generated with medium confidence">
            <a:extLst>
              <a:ext uri="{FF2B5EF4-FFF2-40B4-BE49-F238E27FC236}">
                <a16:creationId xmlns:a16="http://schemas.microsoft.com/office/drawing/2014/main" id="{1BED4469-A4C3-8F98-789A-BAA1BE5B36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330" r="16974" b="-2"/>
          <a:stretch/>
        </p:blipFill>
        <p:spPr>
          <a:xfrm>
            <a:off x="6441688" y="643467"/>
            <a:ext cx="5149166" cy="5571066"/>
          </a:xfrm>
          <a:prstGeom prst="rect">
            <a:avLst/>
          </a:prstGeom>
        </p:spPr>
      </p:pic>
      <p:pic>
        <p:nvPicPr>
          <p:cNvPr id="5" name="Picture 4" descr="C:\Users\User\Dropbox\Jolly Phonics sales\logo sign contracts bank details etc\logo 2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0" y="0"/>
            <a:ext cx="2427704" cy="11808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2126</TotalTime>
  <Words>219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Corbel</vt:lpstr>
      <vt:lpstr>Parallax</vt:lpstr>
      <vt:lpstr>Preschool Professional Course</vt:lpstr>
      <vt:lpstr>Integrated and Collaborative learning </vt:lpstr>
      <vt:lpstr>21st  Century Skills</vt:lpstr>
      <vt:lpstr>PowerPoint Presentation</vt:lpstr>
      <vt:lpstr>Skills Identification in Integrated Collaborative Learning</vt:lpstr>
      <vt:lpstr>Why use integrated collaborative learning?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Jolly Phonics Training Course</dc:title>
  <dc:creator>Administrator</dc:creator>
  <cp:lastModifiedBy>Sabeen Asad</cp:lastModifiedBy>
  <cp:revision>58</cp:revision>
  <dcterms:created xsi:type="dcterms:W3CDTF">2019-04-05T04:13:32Z</dcterms:created>
  <dcterms:modified xsi:type="dcterms:W3CDTF">2022-06-21T13:54:06Z</dcterms:modified>
</cp:coreProperties>
</file>