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1693" r:id="rId3"/>
    <p:sldId id="1716" r:id="rId4"/>
    <p:sldId id="1706" r:id="rId5"/>
    <p:sldId id="1707" r:id="rId6"/>
    <p:sldId id="1708" r:id="rId7"/>
    <p:sldId id="1717" r:id="rId8"/>
    <p:sldId id="1714" r:id="rId9"/>
    <p:sldId id="1718" r:id="rId10"/>
    <p:sldId id="1719" r:id="rId11"/>
    <p:sldId id="1720" r:id="rId12"/>
    <p:sldId id="1721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lcome" initials="W" lastIdx="1" clrIdx="0">
    <p:extLst>
      <p:ext uri="{19B8F6BF-5375-455C-9EA6-DF929625EA0E}">
        <p15:presenceInfo xmlns:p15="http://schemas.microsoft.com/office/powerpoint/2012/main" userId="3f9a684b38a1069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>
        <p:scale>
          <a:sx n="66" d="100"/>
          <a:sy n="66" d="100"/>
        </p:scale>
        <p:origin x="48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C787E-2743-42D0-B880-15F3202F04EF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D5362-FF47-4C7A-BD47-26B8AFE9CC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19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s://www.thoughtco.com/exploring-the-value-of-whole-group-instruction-319454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/>
              <a:t>Preschool Professional Course</a:t>
            </a:r>
          </a:p>
        </p:txBody>
      </p:sp>
      <p:pic>
        <p:nvPicPr>
          <p:cNvPr id="4" name="Picture 3" descr="C:\Users\User\Dropbox\Jolly Phonics sales\logo sign contracts bank details etc\logo 2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9764296" y="0"/>
            <a:ext cx="2427704" cy="118081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A3441B42-A9DB-6546-13C8-E337B9503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01415" y="4195516"/>
            <a:ext cx="4811503" cy="1993527"/>
          </a:xfrm>
        </p:spPr>
        <p:txBody>
          <a:bodyPr>
            <a:noAutofit/>
          </a:bodyPr>
          <a:lstStyle/>
          <a:p>
            <a:r>
              <a:rPr lang="en-US" sz="2000" dirty="0"/>
              <a:t>ECCE</a:t>
            </a:r>
          </a:p>
          <a:p>
            <a:r>
              <a:rPr lang="en-US" sz="2000" dirty="0"/>
              <a:t>Module 3</a:t>
            </a:r>
          </a:p>
          <a:p>
            <a:r>
              <a:rPr lang="en-US" sz="2000" dirty="0"/>
              <a:t>Teaching Methodologies</a:t>
            </a:r>
          </a:p>
        </p:txBody>
      </p:sp>
    </p:spTree>
    <p:extLst>
      <p:ext uri="{BB962C8B-B14F-4D97-AF65-F5344CB8AC3E}">
        <p14:creationId xmlns:p14="http://schemas.microsoft.com/office/powerpoint/2010/main" val="10507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3E6C-FCC1-288C-85B7-67BFE24C4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95218" y="301670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8. Cooperative Learning</a:t>
            </a:r>
            <a:br>
              <a:rPr lang="en-US" b="1" dirty="0">
                <a:effectLst/>
              </a:rPr>
            </a:br>
            <a:br>
              <a:rPr lang="en-US" dirty="0">
                <a:effectLst/>
              </a:rPr>
            </a:b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22340A1-83FD-3813-AEC1-8B688D622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97289"/>
            <a:ext cx="1938696" cy="1560711"/>
          </a:xfrm>
          <a:prstGeom prst="rect">
            <a:avLst/>
          </a:prstGeom>
        </p:spPr>
      </p:pic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2CEFC9D-EAD2-09E5-77FD-5FE5C24F50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0478" y="3619099"/>
            <a:ext cx="8001522" cy="323890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CE1318-D491-E95A-09F1-6120DB495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1569" y="1338713"/>
            <a:ext cx="10018713" cy="3124201"/>
          </a:xfrm>
        </p:spPr>
        <p:txBody>
          <a:bodyPr/>
          <a:lstStyle/>
          <a:p>
            <a:r>
              <a:rPr lang="en-US" b="0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As the name suggests, cooperative learning involves a lot of group work. However, it also requires a lot of structure and intervention on the part of the teacher to make learning as effective as possible.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49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9E09A-DAC3-DB41-FC50-5C41C7863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35518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9. Personalized Education</a:t>
            </a:r>
            <a:br>
              <a:rPr lang="en-US" b="1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1CC9C-3894-6D91-58E9-DA299BF76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7357" y="680580"/>
            <a:ext cx="6369509" cy="4770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0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Personalized education takes the student-centered approach to a new level by, as much as possible, responding to each individual learner’s unique needs, strengths, and weaknesses.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F3EB39-FC02-620D-E154-FE4B774A6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41" y="5297289"/>
            <a:ext cx="1938696" cy="1560711"/>
          </a:xfrm>
          <a:prstGeom prst="rect">
            <a:avLst/>
          </a:prstGeom>
        </p:spPr>
      </p:pic>
      <p:pic>
        <p:nvPicPr>
          <p:cNvPr id="7" name="Picture 6" descr="Icon&#10;&#10;Description automatically generated with low confidence">
            <a:extLst>
              <a:ext uri="{FF2B5EF4-FFF2-40B4-BE49-F238E27FC236}">
                <a16:creationId xmlns:a16="http://schemas.microsoft.com/office/drawing/2014/main" id="{4310FFB3-A4F1-5140-B055-0B452C6C3A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7386" y="551145"/>
            <a:ext cx="3714613" cy="461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174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D049FA-C582-B7DD-6B41-CDAA1363CAC9}"/>
              </a:ext>
            </a:extLst>
          </p:cNvPr>
          <p:cNvSpPr txBox="1"/>
          <p:nvPr/>
        </p:nvSpPr>
        <p:spPr>
          <a:xfrm>
            <a:off x="3046955" y="1031474"/>
            <a:ext cx="8351729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What Is the Best Method of Teaching?</a:t>
            </a:r>
          </a:p>
          <a:p>
            <a:pPr algn="l"/>
            <a:br>
              <a:rPr lang="en-US" b="0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</a:br>
            <a:endParaRPr lang="en-US" sz="2400" b="0" i="0" dirty="0">
              <a:solidFill>
                <a:srgbClr val="242527"/>
              </a:solidFill>
              <a:effectLst/>
              <a:latin typeface="Noto Sans" panose="020B0502040504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     There is no “best” method of teaching. </a:t>
            </a:r>
            <a:br>
              <a:rPr lang="en-US" sz="2400" b="0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</a:br>
            <a:br>
              <a:rPr lang="en-US" sz="2400" b="0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</a:br>
            <a:endParaRPr lang="en-US" sz="2400" b="0" i="0" dirty="0">
              <a:solidFill>
                <a:srgbClr val="242527"/>
              </a:solidFill>
              <a:effectLst/>
              <a:latin typeface="Noto Sans" panose="020B0502040504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     The bottom line is that each teacher needs to find a teaching style that fits his or her personality. 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E2FDB0-A225-CE3E-D82E-9528486A1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97289"/>
            <a:ext cx="1938696" cy="156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613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27">
            <a:extLst>
              <a:ext uri="{FF2B5EF4-FFF2-40B4-BE49-F238E27FC236}">
                <a16:creationId xmlns:a16="http://schemas.microsoft.com/office/drawing/2014/main" id="{97F70779-0FB4-4D13-9933-18A7142A0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C9FDF95E-BC42-458B-900C-0ED39FD603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0" name="Freeform 7">
              <a:extLst>
                <a:ext uri="{FF2B5EF4-FFF2-40B4-BE49-F238E27FC236}">
                  <a16:creationId xmlns:a16="http://schemas.microsoft.com/office/drawing/2014/main" id="{96C47C77-BC71-465B-8B16-C27FF764F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1" name="Freeform 8">
              <a:extLst>
                <a:ext uri="{FF2B5EF4-FFF2-40B4-BE49-F238E27FC236}">
                  <a16:creationId xmlns:a16="http://schemas.microsoft.com/office/drawing/2014/main" id="{9C9D7DE9-072C-4007-978E-925F5E6AA4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2" name="Freeform 9">
              <a:extLst>
                <a:ext uri="{FF2B5EF4-FFF2-40B4-BE49-F238E27FC236}">
                  <a16:creationId xmlns:a16="http://schemas.microsoft.com/office/drawing/2014/main" id="{C48D08DD-584A-4D31-99E6-1A16D6E177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3" name="Freeform 10">
              <a:extLst>
                <a:ext uri="{FF2B5EF4-FFF2-40B4-BE49-F238E27FC236}">
                  <a16:creationId xmlns:a16="http://schemas.microsoft.com/office/drawing/2014/main" id="{CB24CE8B-7A6A-4B64-8A78-FA49AC5B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91F086CD-0318-46B7-97AC-CE844A0E2B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41" name="Rectangle 35">
            <a:extLst>
              <a:ext uri="{FF2B5EF4-FFF2-40B4-BE49-F238E27FC236}">
                <a16:creationId xmlns:a16="http://schemas.microsoft.com/office/drawing/2014/main" id="{B86AD7E2-2E0A-48BB-9A14-7AEAEFCF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B2E5057-6707-41F3-BA9F-4B8F39763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5476488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etter&#10;&#10;Description automatically generated with medium confidence">
            <a:extLst>
              <a:ext uri="{FF2B5EF4-FFF2-40B4-BE49-F238E27FC236}">
                <a16:creationId xmlns:a16="http://schemas.microsoft.com/office/drawing/2014/main" id="{BCE59665-2091-607F-B1F0-4F868CC5F0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371" r="16933" b="-2"/>
          <a:stretch/>
        </p:blipFill>
        <p:spPr>
          <a:xfrm>
            <a:off x="643467" y="643467"/>
            <a:ext cx="5149166" cy="5571066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726F0241-EB18-4747-972F-5A4B3EC51E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75233" y="480060"/>
            <a:ext cx="5476488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Letter&#10;&#10;Description automatically generated with medium confidence">
            <a:extLst>
              <a:ext uri="{FF2B5EF4-FFF2-40B4-BE49-F238E27FC236}">
                <a16:creationId xmlns:a16="http://schemas.microsoft.com/office/drawing/2014/main" id="{1BED4469-A4C3-8F98-789A-BAA1BE5B36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330" r="16974" b="-2"/>
          <a:stretch/>
        </p:blipFill>
        <p:spPr>
          <a:xfrm>
            <a:off x="6441688" y="643467"/>
            <a:ext cx="5149166" cy="5571066"/>
          </a:xfrm>
          <a:prstGeom prst="rect">
            <a:avLst/>
          </a:prstGeom>
        </p:spPr>
      </p:pic>
      <p:pic>
        <p:nvPicPr>
          <p:cNvPr id="5" name="Picture 4" descr="C:\Users\User\Dropbox\Jolly Phonics sales\logo sign contracts bank details etc\logo 2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0" y="0"/>
            <a:ext cx="2427704" cy="11808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802F0D20-B819-8A49-BA22-130B2895D2C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1142921" y="0"/>
            <a:ext cx="1020009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721E001-5E7D-3110-7702-1F3EF0E2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6323" y="-1857675"/>
            <a:ext cx="10018713" cy="6109406"/>
          </a:xfrm>
        </p:spPr>
        <p:txBody>
          <a:bodyPr/>
          <a:lstStyle/>
          <a:p>
            <a:r>
              <a:rPr lang="en-US" b="1" dirty="0"/>
              <a:t>Different Teaching Methodologies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B97D70-991E-AB5B-9207-6244B16DB9CE}"/>
              </a:ext>
            </a:extLst>
          </p:cNvPr>
          <p:cNvSpPr txBox="1"/>
          <p:nvPr/>
        </p:nvSpPr>
        <p:spPr>
          <a:xfrm>
            <a:off x="3279808" y="2369229"/>
            <a:ext cx="609760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Basic methodologies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Teacher-centered methods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 Learner centered methods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 Content focused methods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 Interactive/participative methods</a:t>
            </a:r>
          </a:p>
        </p:txBody>
      </p:sp>
    </p:spTree>
    <p:extLst>
      <p:ext uri="{BB962C8B-B14F-4D97-AF65-F5344CB8AC3E}">
        <p14:creationId xmlns:p14="http://schemas.microsoft.com/office/powerpoint/2010/main" val="79122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:pull/>
      </p:transition>
    </mc:Choice>
    <mc:Fallback xmlns="">
      <p:transition xmlns:p14="http://schemas.microsoft.com/office/powerpoint/2010/main" spd="slow">
        <p:pull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>
            <a:extLst>
              <a:ext uri="{FF2B5EF4-FFF2-40B4-BE49-F238E27FC236}">
                <a16:creationId xmlns:a16="http://schemas.microsoft.com/office/drawing/2014/main" id="{DD58CC35-7270-4AD2-8792-2D2E934CD6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76" name="Freeform 6">
              <a:extLst>
                <a:ext uri="{FF2B5EF4-FFF2-40B4-BE49-F238E27FC236}">
                  <a16:creationId xmlns:a16="http://schemas.microsoft.com/office/drawing/2014/main" id="{03BC05D6-945D-49D6-AD12-785A6998C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7" name="Freeform 7">
              <a:extLst>
                <a:ext uri="{FF2B5EF4-FFF2-40B4-BE49-F238E27FC236}">
                  <a16:creationId xmlns:a16="http://schemas.microsoft.com/office/drawing/2014/main" id="{6A42BEE3-F173-4D31-9A98-D9577034AD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8" name="Freeform 9">
              <a:extLst>
                <a:ext uri="{FF2B5EF4-FFF2-40B4-BE49-F238E27FC236}">
                  <a16:creationId xmlns:a16="http://schemas.microsoft.com/office/drawing/2014/main" id="{BD131322-78B2-4EAC-961C-DC16216EC6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79" name="Freeform 10">
              <a:extLst>
                <a:ext uri="{FF2B5EF4-FFF2-40B4-BE49-F238E27FC236}">
                  <a16:creationId xmlns:a16="http://schemas.microsoft.com/office/drawing/2014/main" id="{5A685BC6-9921-44E3-86D9-D15AB6393D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0" name="Freeform 11">
              <a:extLst>
                <a:ext uri="{FF2B5EF4-FFF2-40B4-BE49-F238E27FC236}">
                  <a16:creationId xmlns:a16="http://schemas.microsoft.com/office/drawing/2014/main" id="{99E9A136-C426-4D4A-9ACE-AA69BB7FD8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1" name="Freeform 12">
              <a:extLst>
                <a:ext uri="{FF2B5EF4-FFF2-40B4-BE49-F238E27FC236}">
                  <a16:creationId xmlns:a16="http://schemas.microsoft.com/office/drawing/2014/main" id="{D55B2D10-C6DF-4033-940F-915CFDAE5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C1CE283F-57AD-ABCE-5637-895706E15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705" y="-698386"/>
            <a:ext cx="4922389" cy="335098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200" b="1" i="0" dirty="0"/>
              <a:t>1. Teacher-Centered Instruction</a:t>
            </a:r>
            <a:br>
              <a:rPr lang="en-US" sz="5600" b="1" i="0" dirty="0"/>
            </a:br>
            <a:endParaRPr lang="en-US" sz="5600" dirty="0"/>
          </a:p>
        </p:txBody>
      </p:sp>
      <p:sp>
        <p:nvSpPr>
          <p:cNvPr id="83" name="Rounded Rectangle 6">
            <a:extLst>
              <a:ext uri="{FF2B5EF4-FFF2-40B4-BE49-F238E27FC236}">
                <a16:creationId xmlns:a16="http://schemas.microsoft.com/office/drawing/2014/main" id="{826066DA-9E4F-4555-BE38-295A63A728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4347" y="648931"/>
            <a:ext cx="5421985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group of children in a classroom&#10;&#10;Description automatically generated with low confidence">
            <a:extLst>
              <a:ext uri="{FF2B5EF4-FFF2-40B4-BE49-F238E27FC236}">
                <a16:creationId xmlns:a16="http://schemas.microsoft.com/office/drawing/2014/main" id="{1E65D676-0DC9-1E32-ACBA-2CF95A2FBB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53" y="829229"/>
            <a:ext cx="4700756" cy="4849676"/>
          </a:xfrm>
          <a:prstGeom prst="rect">
            <a:avLst/>
          </a:prstGeom>
        </p:spPr>
      </p:pic>
      <p:pic>
        <p:nvPicPr>
          <p:cNvPr id="7" name="Picture 6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7537AF3F-429F-AA06-F0DD-E80725AE0F65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1015445" y="5880895"/>
            <a:ext cx="1260910" cy="977105"/>
          </a:xfrm>
          <a:prstGeom prst="rect">
            <a:avLst/>
          </a:prstGeom>
          <a:noFill/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64760E1-03FD-419B-2AC4-564216F0DDE6}"/>
              </a:ext>
            </a:extLst>
          </p:cNvPr>
          <p:cNvSpPr txBox="1"/>
          <p:nvPr/>
        </p:nvSpPr>
        <p:spPr>
          <a:xfrm>
            <a:off x="7061642" y="2162108"/>
            <a:ext cx="407263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42527"/>
                </a:solidFill>
                <a:latin typeface="Noto Sans" panose="020B0502040504020204" pitchFamily="34" charset="0"/>
              </a:rPr>
              <a:t>The </a:t>
            </a:r>
            <a:r>
              <a:rPr lang="en-US" sz="2400" b="0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teacher-centered methodology is based on the idea that the teacher has the main responsibility in the learning environment. Teachers are in charge of the classroom and direct all activities</a:t>
            </a:r>
            <a:r>
              <a:rPr lang="en-US" b="0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09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81">
            <a:extLst>
              <a:ext uri="{FF2B5EF4-FFF2-40B4-BE49-F238E27FC236}">
                <a16:creationId xmlns:a16="http://schemas.microsoft.com/office/drawing/2014/main" id="{C616B3DC-C165-433D-9187-62DCC0E31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83" name="Freeform 6">
              <a:extLst>
                <a:ext uri="{FF2B5EF4-FFF2-40B4-BE49-F238E27FC236}">
                  <a16:creationId xmlns:a16="http://schemas.microsoft.com/office/drawing/2014/main" id="{97E1BF84-9824-4B0E-98DF-F0F7181DD0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4" name="Freeform 7">
              <a:extLst>
                <a:ext uri="{FF2B5EF4-FFF2-40B4-BE49-F238E27FC236}">
                  <a16:creationId xmlns:a16="http://schemas.microsoft.com/office/drawing/2014/main" id="{A85FA340-7392-4303-9707-A12F45A46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85" name="Freeform 9">
              <a:extLst>
                <a:ext uri="{FF2B5EF4-FFF2-40B4-BE49-F238E27FC236}">
                  <a16:creationId xmlns:a16="http://schemas.microsoft.com/office/drawing/2014/main" id="{758A9051-2BD9-4868-8B84-344752FA2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6" name="Freeform 10">
              <a:extLst>
                <a:ext uri="{FF2B5EF4-FFF2-40B4-BE49-F238E27FC236}">
                  <a16:creationId xmlns:a16="http://schemas.microsoft.com/office/drawing/2014/main" id="{58264C49-3539-4CBD-8F11-1106C8B87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7" name="Freeform 11">
              <a:extLst>
                <a:ext uri="{FF2B5EF4-FFF2-40B4-BE49-F238E27FC236}">
                  <a16:creationId xmlns:a16="http://schemas.microsoft.com/office/drawing/2014/main" id="{DE862133-5C7E-4B32-9786-0B33BC51A7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8" name="Freeform 12">
              <a:extLst>
                <a:ext uri="{FF2B5EF4-FFF2-40B4-BE49-F238E27FC236}">
                  <a16:creationId xmlns:a16="http://schemas.microsoft.com/office/drawing/2014/main" id="{90925F6C-DF03-4707-9176-6049F049B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03" name="Rectangle 89">
            <a:extLst>
              <a:ext uri="{FF2B5EF4-FFF2-40B4-BE49-F238E27FC236}">
                <a16:creationId xmlns:a16="http://schemas.microsoft.com/office/drawing/2014/main" id="{A6073935-E043-4801-AF06-06093A91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" name="Group 91">
            <a:extLst>
              <a:ext uri="{FF2B5EF4-FFF2-40B4-BE49-F238E27FC236}">
                <a16:creationId xmlns:a16="http://schemas.microsoft.com/office/drawing/2014/main" id="{8AC26FF4-D6F9-4A94-A837-D051A101E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86714" y="-4763"/>
            <a:ext cx="5014912" cy="6862763"/>
            <a:chOff x="2928938" y="-4763"/>
            <a:chExt cx="5014912" cy="6862763"/>
          </a:xfrm>
        </p:grpSpPr>
        <p:sp>
          <p:nvSpPr>
            <p:cNvPr id="93" name="Freeform 6">
              <a:extLst>
                <a:ext uri="{FF2B5EF4-FFF2-40B4-BE49-F238E27FC236}">
                  <a16:creationId xmlns:a16="http://schemas.microsoft.com/office/drawing/2014/main" id="{EFFE501B-F9EC-4229-99D6-F39E38A71B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4" name="Freeform 7">
              <a:extLst>
                <a:ext uri="{FF2B5EF4-FFF2-40B4-BE49-F238E27FC236}">
                  <a16:creationId xmlns:a16="http://schemas.microsoft.com/office/drawing/2014/main" id="{B064C6A0-3DE4-4F4A-B650-78A628163E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95" name="Freeform 25">
              <a:extLst>
                <a:ext uri="{FF2B5EF4-FFF2-40B4-BE49-F238E27FC236}">
                  <a16:creationId xmlns:a16="http://schemas.microsoft.com/office/drawing/2014/main" id="{43CD3E83-3D0D-40EE-B1A2-9C989EBF2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96" name="Freeform 26">
              <a:extLst>
                <a:ext uri="{FF2B5EF4-FFF2-40B4-BE49-F238E27FC236}">
                  <a16:creationId xmlns:a16="http://schemas.microsoft.com/office/drawing/2014/main" id="{71553909-760D-4B98-96A4-F9F48339AF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7" name="Freeform 27">
              <a:extLst>
                <a:ext uri="{FF2B5EF4-FFF2-40B4-BE49-F238E27FC236}">
                  <a16:creationId xmlns:a16="http://schemas.microsoft.com/office/drawing/2014/main" id="{1F006A6C-F843-49BC-AC84-89BD2AF58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8" name="Freeform 28">
              <a:extLst>
                <a:ext uri="{FF2B5EF4-FFF2-40B4-BE49-F238E27FC236}">
                  <a16:creationId xmlns:a16="http://schemas.microsoft.com/office/drawing/2014/main" id="{62AEE6F3-16F4-4944-8459-4D5EEA341D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5" name="Rounded Rectangle 16">
            <a:extLst>
              <a:ext uri="{FF2B5EF4-FFF2-40B4-BE49-F238E27FC236}">
                <a16:creationId xmlns:a16="http://schemas.microsoft.com/office/drawing/2014/main" id="{8D6B9972-4A81-4223-9901-0E559A1D5E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693" y="648931"/>
            <a:ext cx="6854433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8ADB334F-6185-500F-7CB3-D7E2424973D6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0879442" y="5880895"/>
            <a:ext cx="1312558" cy="974932"/>
          </a:xfrm>
          <a:prstGeom prst="rect">
            <a:avLst/>
          </a:prstGeom>
          <a:noFill/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15605B8-2BE5-ECCB-D2A7-27B1E6E42BF2}"/>
              </a:ext>
            </a:extLst>
          </p:cNvPr>
          <p:cNvSpPr txBox="1"/>
          <p:nvPr/>
        </p:nvSpPr>
        <p:spPr>
          <a:xfrm>
            <a:off x="7695837" y="2293296"/>
            <a:ext cx="417189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en-US" sz="2400" b="0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Small group instruction (SGI) usually follows </a:t>
            </a:r>
            <a:r>
              <a:rPr lang="en-US" sz="2400" b="0" i="0" u="none" strike="noStrike" dirty="0">
                <a:solidFill>
                  <a:srgbClr val="42ABE9"/>
                </a:solidFill>
                <a:effectLst/>
                <a:latin typeface="Noto Sans" panose="020B0502040504020204" pitchFamily="34" charset="0"/>
                <a:hlinkClick r:id="rId4"/>
              </a:rPr>
              <a:t>whole group instruction</a:t>
            </a:r>
            <a:r>
              <a:rPr lang="en-US" sz="2400" b="0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 and provides students with a reduced student-teacher ratio, typically in groups of four to six students</a:t>
            </a:r>
            <a:r>
              <a:rPr lang="en-US" b="0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. </a:t>
            </a:r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EA037E9A-620F-DC07-BD52-5FEFAB7B5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1197" y="-1225615"/>
            <a:ext cx="4171896" cy="1164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300" b="1" i="0" u="none" strike="noStrike" cap="none" normalizeH="0" baseline="0" dirty="0">
              <a:ln>
                <a:noFill/>
              </a:ln>
              <a:solidFill>
                <a:srgbClr val="242527"/>
              </a:solidFill>
              <a:effectLst/>
              <a:latin typeface="Noto Sans" panose="020B0502040504020204" pitchFamily="34" charset="0"/>
              <a:cs typeface="Noto Sans" panose="020B050204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42527"/>
                </a:solidFill>
                <a:effectLst/>
                <a:latin typeface="Noto Sans" panose="020B0502040504020204" pitchFamily="34" charset="0"/>
                <a:cs typeface="Noto Sans" panose="020B0502040504020204" pitchFamily="34" charset="0"/>
              </a:rPr>
            </a:b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242527"/>
              </a:solidFill>
              <a:effectLst/>
              <a:latin typeface="Noto Sans" panose="020B0502040504020204" pitchFamily="34" charset="0"/>
              <a:cs typeface="Noto Sans" panose="020B050204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42527"/>
                </a:solidFill>
                <a:effectLst/>
                <a:latin typeface="Noto Sans" panose="020B0502040504020204" pitchFamily="34" charset="0"/>
                <a:cs typeface="Noto Sans" panose="020B0502040504020204" pitchFamily="34" charset="0"/>
              </a:rPr>
              <a:t>  </a:t>
            </a:r>
            <a:r>
              <a:rPr kumimoji="0" lang="en-US" altLang="en-US" sz="24000" b="0" i="0" u="none" strike="noStrike" cap="none" normalizeH="0" baseline="0" dirty="0">
                <a:ln>
                  <a:noFill/>
                </a:ln>
                <a:solidFill>
                  <a:srgbClr val="242527"/>
                </a:solidFill>
                <a:effectLst/>
                <a:latin typeface="Noto Sans" panose="020B0502040504020204" pitchFamily="34" charset="0"/>
                <a:cs typeface="Noto Sans" panose="020B0502040504020204" pitchFamily="34" charset="0"/>
              </a:rPr>
              <a:t>       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 descr="A picture containing text, clipart, bedroom&#10;&#10;Description automatically generated">
            <a:extLst>
              <a:ext uri="{FF2B5EF4-FFF2-40B4-BE49-F238E27FC236}">
                <a16:creationId xmlns:a16="http://schemas.microsoft.com/office/drawing/2014/main" id="{D289E097-077C-3A05-1E42-B94693D900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4250" y="921941"/>
            <a:ext cx="6238948" cy="479115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03EAB388-F9E7-1BC8-B50A-932BE00C0B35}"/>
              </a:ext>
            </a:extLst>
          </p:cNvPr>
          <p:cNvSpPr txBox="1"/>
          <p:nvPr/>
        </p:nvSpPr>
        <p:spPr>
          <a:xfrm>
            <a:off x="7511126" y="985905"/>
            <a:ext cx="80542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2. Small Group Instruction</a:t>
            </a:r>
          </a:p>
          <a:p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310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161CF11-1780-6A0F-8B5C-1DFF0F8D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5747778" cy="17525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dirty="0"/>
              <a:t>3. Student-Centered / Constructivist Approach</a:t>
            </a:r>
            <a:br>
              <a:rPr lang="en-US" sz="2800" b="1" dirty="0"/>
            </a:br>
            <a:br>
              <a:rPr lang="en-US" sz="2800" dirty="0"/>
            </a:br>
            <a:endParaRPr lang="en-US" sz="2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C1FE932-FE03-7D5C-553C-D9E75335457E}"/>
              </a:ext>
            </a:extLst>
          </p:cNvPr>
          <p:cNvSpPr txBox="1"/>
          <p:nvPr/>
        </p:nvSpPr>
        <p:spPr>
          <a:xfrm>
            <a:off x="1332031" y="2171699"/>
            <a:ext cx="5747778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sz="2400" b="0" i="0" dirty="0"/>
              <a:t>As we consider shifting the focus from teacher to students,  the idea of a student-centered approach has become more popular, and there are good reasons for that.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en-US" sz="2400" b="0" i="0" dirty="0"/>
              <a:t>Develops self confidence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en-US" sz="2400" dirty="0"/>
              <a:t>Polishes skills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en-US" sz="2400" b="0" i="0" dirty="0"/>
              <a:t>Develops  Independence</a:t>
            </a:r>
            <a:endParaRPr lang="en-US" sz="2400" dirty="0"/>
          </a:p>
        </p:txBody>
      </p:sp>
      <p:sp>
        <p:nvSpPr>
          <p:cNvPr id="31" name="Rounded Rectangle 6">
            <a:extLst>
              <a:ext uri="{FF2B5EF4-FFF2-40B4-BE49-F238E27FC236}">
                <a16:creationId xmlns:a16="http://schemas.microsoft.com/office/drawing/2014/main" id="{375371C2-ED27-4B73-AE85-38705F988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648931"/>
            <a:ext cx="3982086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C5DDBCD-025D-1D4E-75C5-CDFF480316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293" r="2307" b="1"/>
          <a:stretch/>
        </p:blipFill>
        <p:spPr>
          <a:xfrm>
            <a:off x="7873801" y="1011764"/>
            <a:ext cx="3341190" cy="4647355"/>
          </a:xfrm>
          <a:prstGeom prst="rect">
            <a:avLst/>
          </a:prstGeom>
        </p:spPr>
      </p:pic>
      <p:sp>
        <p:nvSpPr>
          <p:cNvPr id="6" name="AutoShape 2">
            <a:extLst>
              <a:ext uri="{FF2B5EF4-FFF2-40B4-BE49-F238E27FC236}">
                <a16:creationId xmlns:a16="http://schemas.microsoft.com/office/drawing/2014/main" id="{80F33510-C9F4-6AFD-97BB-31E4DFA454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06ABD365-B40D-223A-065E-E5A70C388D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7" name="Picture 26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56C49195-2DE2-C72A-D07A-7BA3C79AFA09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0" y="5880895"/>
            <a:ext cx="1260910" cy="9771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6550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6AD30037-67ED-4367-9BE0-45787510B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1AE1DCB-4CDD-BE20-9F16-24F3417059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738" r="37651" b="1"/>
          <a:stretch/>
        </p:blipFill>
        <p:spPr>
          <a:xfrm>
            <a:off x="6892924" y="10"/>
            <a:ext cx="5299077" cy="6857990"/>
          </a:xfrm>
          <a:custGeom>
            <a:avLst/>
            <a:gdLst/>
            <a:ahLst/>
            <a:cxnLst/>
            <a:rect l="l" t="t" r="r" b="b"/>
            <a:pathLst>
              <a:path w="5299077" h="6858000">
                <a:moveTo>
                  <a:pt x="836871" y="0"/>
                </a:moveTo>
                <a:lnTo>
                  <a:pt x="5299077" y="0"/>
                </a:lnTo>
                <a:lnTo>
                  <a:pt x="5299077" y="6858000"/>
                </a:lnTo>
                <a:lnTo>
                  <a:pt x="1911312" y="6858000"/>
                </a:lnTo>
                <a:lnTo>
                  <a:pt x="0" y="5333999"/>
                </a:lnTo>
                <a:close/>
              </a:path>
            </a:pathLst>
          </a:custGeom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id="{50841A4E-5BC1-44B4-83CF-D524E8AEA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32760" y="0"/>
            <a:ext cx="2436813" cy="6858001"/>
            <a:chOff x="1320800" y="0"/>
            <a:chExt cx="2436813" cy="6858001"/>
          </a:xfrm>
        </p:grpSpPr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BF371BCC-8954-44E2-8C4F-29DC18872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1" name="Freeform 7">
              <a:extLst>
                <a:ext uri="{FF2B5EF4-FFF2-40B4-BE49-F238E27FC236}">
                  <a16:creationId xmlns:a16="http://schemas.microsoft.com/office/drawing/2014/main" id="{CD3505BE-B420-41C5-BE34-3E7652D37A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2" name="Freeform 8">
              <a:extLst>
                <a:ext uri="{FF2B5EF4-FFF2-40B4-BE49-F238E27FC236}">
                  <a16:creationId xmlns:a16="http://schemas.microsoft.com/office/drawing/2014/main" id="{4B68A05B-A78B-4D59-8CF9-1900731A2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73" name="Freeform 9">
              <a:extLst>
                <a:ext uri="{FF2B5EF4-FFF2-40B4-BE49-F238E27FC236}">
                  <a16:creationId xmlns:a16="http://schemas.microsoft.com/office/drawing/2014/main" id="{84D57A01-C112-4FF2-B5ED-0B762AAD9C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74" name="Freeform 10">
              <a:extLst>
                <a:ext uri="{FF2B5EF4-FFF2-40B4-BE49-F238E27FC236}">
                  <a16:creationId xmlns:a16="http://schemas.microsoft.com/office/drawing/2014/main" id="{6CCCCDF1-5D4F-4CA1-8400-DFBB96BB0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75" name="Freeform 11">
              <a:extLst>
                <a:ext uri="{FF2B5EF4-FFF2-40B4-BE49-F238E27FC236}">
                  <a16:creationId xmlns:a16="http://schemas.microsoft.com/office/drawing/2014/main" id="{20A090B2-5344-43CD-BC70-A6D44F15E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F874E525-1A5E-AA29-FD29-60D03510D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60" y="-104775"/>
            <a:ext cx="7001100" cy="17525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b="1" i="0"/>
              <a:t>4. Project-Based Learning</a:t>
            </a:r>
            <a:br>
              <a:rPr lang="en-US" b="1" i="0"/>
            </a:br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D733E4-B117-C29E-30C5-55BD80B4A096}"/>
              </a:ext>
            </a:extLst>
          </p:cNvPr>
          <p:cNvSpPr txBox="1"/>
          <p:nvPr/>
        </p:nvSpPr>
        <p:spPr>
          <a:xfrm>
            <a:off x="829200" y="1257300"/>
            <a:ext cx="5260680" cy="4410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dirty="0"/>
              <a:t>P</a:t>
            </a:r>
            <a:r>
              <a:rPr lang="en-US" b="0" i="0" dirty="0"/>
              <a:t>roject-based learning falls within the student-centered approach. As the name suggests, in project-based learning students complete projects. However through these projects  students acquire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b="0" i="0" dirty="0"/>
              <a:t>Knowledge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b="0" i="0" dirty="0"/>
              <a:t>research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b="0" i="0" dirty="0"/>
              <a:t>think critically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b="0" i="0" dirty="0"/>
              <a:t>evaluate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b="0" i="0" dirty="0"/>
              <a:t>analyze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b="0" i="0" dirty="0"/>
              <a:t>make decisions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b="0" i="0" dirty="0"/>
              <a:t>collaborate, and more. </a:t>
            </a:r>
            <a:br>
              <a:rPr lang="en-US" b="0" i="0" dirty="0"/>
            </a:br>
            <a:r>
              <a:rPr lang="en-US" b="0" i="0" dirty="0"/>
              <a:t>   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17105" y="685801"/>
            <a:ext cx="70011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endParaRPr lang="en-US" sz="2400" dirty="0"/>
          </a:p>
        </p:txBody>
      </p:sp>
      <p:pic>
        <p:nvPicPr>
          <p:cNvPr id="21" name="Picture 20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1D4CD643-C8ED-5C0D-56FD-3C11B0EE53F1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-1" y="6000996"/>
            <a:ext cx="1077239" cy="8570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0477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>
            <a:extLst>
              <a:ext uri="{FF2B5EF4-FFF2-40B4-BE49-F238E27FC236}">
                <a16:creationId xmlns:a16="http://schemas.microsoft.com/office/drawing/2014/main" id="{8AEBEFE2-515F-4B18-8468-97D8C7309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57" name="Freeform 6">
              <a:extLst>
                <a:ext uri="{FF2B5EF4-FFF2-40B4-BE49-F238E27FC236}">
                  <a16:creationId xmlns:a16="http://schemas.microsoft.com/office/drawing/2014/main" id="{42A84A1C-64AD-4415-AC50-45FB65361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58" name="Freeform 7">
              <a:extLst>
                <a:ext uri="{FF2B5EF4-FFF2-40B4-BE49-F238E27FC236}">
                  <a16:creationId xmlns:a16="http://schemas.microsoft.com/office/drawing/2014/main" id="{B9CCB5DF-B7FE-4417-9B32-672497E3AD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59" name="Freeform 8">
              <a:extLst>
                <a:ext uri="{FF2B5EF4-FFF2-40B4-BE49-F238E27FC236}">
                  <a16:creationId xmlns:a16="http://schemas.microsoft.com/office/drawing/2014/main" id="{3C6EE6E1-4DD7-4FB0-9428-1B0064584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60" name="Freeform 9">
              <a:extLst>
                <a:ext uri="{FF2B5EF4-FFF2-40B4-BE49-F238E27FC236}">
                  <a16:creationId xmlns:a16="http://schemas.microsoft.com/office/drawing/2014/main" id="{F19641FD-140C-4164-882A-1C36915F42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61" name="Freeform 10">
              <a:extLst>
                <a:ext uri="{FF2B5EF4-FFF2-40B4-BE49-F238E27FC236}">
                  <a16:creationId xmlns:a16="http://schemas.microsoft.com/office/drawing/2014/main" id="{1B022741-DE93-4568-9EA7-CFDF6A7B4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62" name="Freeform 11">
              <a:extLst>
                <a:ext uri="{FF2B5EF4-FFF2-40B4-BE49-F238E27FC236}">
                  <a16:creationId xmlns:a16="http://schemas.microsoft.com/office/drawing/2014/main" id="{0366A110-6771-478C-915F-09E3FC17DF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E4A9D034-905A-879B-FD45-FEA2B9F4E72D}"/>
              </a:ext>
            </a:extLst>
          </p:cNvPr>
          <p:cNvSpPr txBox="1"/>
          <p:nvPr/>
        </p:nvSpPr>
        <p:spPr>
          <a:xfrm>
            <a:off x="5132876" y="-426641"/>
            <a:ext cx="6362291" cy="2876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4000" b="1" i="0">
                <a:ln w="3175" cmpd="sng">
                  <a:noFill/>
                </a:ln>
                <a:latin typeface="+mj-lt"/>
                <a:ea typeface="+mj-ea"/>
                <a:cs typeface="+mj-cs"/>
              </a:rPr>
              <a:t>5. Montessori</a:t>
            </a:r>
          </a:p>
        </p:txBody>
      </p:sp>
      <p:sp>
        <p:nvSpPr>
          <p:cNvPr id="64" name="Rounded Rectangle 11">
            <a:extLst>
              <a:ext uri="{FF2B5EF4-FFF2-40B4-BE49-F238E27FC236}">
                <a16:creationId xmlns:a16="http://schemas.microsoft.com/office/drawing/2014/main" id="{83C34636-70E0-4F5D-A3E5-E5830D2E0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4348" y="648931"/>
            <a:ext cx="3982086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C984691B-AFA9-9008-C855-6E3BBEE81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9849" y="1011764"/>
            <a:ext cx="2631901" cy="42746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9B89C2A-8409-593D-F677-603FC52F36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 flipH="1" flipV="1">
            <a:off x="-91033" y="6037160"/>
            <a:ext cx="1470570" cy="88551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4BCB0B9-EB98-5581-1B32-35363A94FA26}"/>
              </a:ext>
            </a:extLst>
          </p:cNvPr>
          <p:cNvSpPr txBox="1"/>
          <p:nvPr/>
        </p:nvSpPr>
        <p:spPr>
          <a:xfrm>
            <a:off x="5005136" y="1796915"/>
            <a:ext cx="615054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1100" b="0" i="0" dirty="0"/>
              <a:t> </a:t>
            </a:r>
            <a:r>
              <a:rPr lang="en-US" sz="8000" b="0" i="0" dirty="0"/>
              <a:t>This type of teaching is based on a methodology that’s over 100 years old. </a:t>
            </a:r>
            <a:r>
              <a:rPr lang="en-US" sz="8000" dirty="0"/>
              <a:t>It is </a:t>
            </a:r>
            <a:r>
              <a:rPr lang="en-US" sz="8000" b="0" i="0" dirty="0"/>
              <a:t> a student-centered </a:t>
            </a:r>
            <a:r>
              <a:rPr lang="en-US" sz="8000" dirty="0"/>
              <a:t>method.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endParaRPr lang="en-US" sz="8000" b="0" i="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8000" b="0" i="0" dirty="0"/>
              <a:t>     The Montessori method also encourages the use of “materials” .</a:t>
            </a:r>
            <a:br>
              <a:rPr lang="en-US" sz="8000" b="0" i="0" dirty="0"/>
            </a:br>
            <a:endParaRPr lang="en-US" sz="8000" b="0" i="0" dirty="0"/>
          </a:p>
          <a:p>
            <a:pPr marL="1143000" indent="-11430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en-US" sz="8000" b="0" i="0" dirty="0"/>
              <a:t>In this method, the teacher prepares an ideal classroom environment full of activities that children may pick from to work on.</a:t>
            </a:r>
          </a:p>
        </p:txBody>
      </p:sp>
    </p:spTree>
    <p:extLst>
      <p:ext uri="{BB962C8B-B14F-4D97-AF65-F5344CB8AC3E}">
        <p14:creationId xmlns:p14="http://schemas.microsoft.com/office/powerpoint/2010/main" val="3202061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642945D6-7D6C-9EAF-694B-69E85E29D540}"/>
              </a:ext>
            </a:extLst>
          </p:cNvPr>
          <p:cNvSpPr txBox="1"/>
          <p:nvPr/>
        </p:nvSpPr>
        <p:spPr>
          <a:xfrm>
            <a:off x="1484311" y="1081548"/>
            <a:ext cx="3333495" cy="1504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>
                <a:ln w="3175" cmpd="sng">
                  <a:noFill/>
                </a:ln>
                <a:latin typeface="+mj-lt"/>
                <a:ea typeface="+mj-ea"/>
                <a:cs typeface="+mj-cs"/>
              </a:rPr>
              <a:t>6. Inquiry-Based Learning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br>
              <a:rPr lang="en-US" sz="2400">
                <a:ln w="3175" cmpd="sng">
                  <a:noFill/>
                </a:ln>
                <a:latin typeface="+mj-lt"/>
                <a:ea typeface="+mj-ea"/>
                <a:cs typeface="+mj-cs"/>
              </a:rPr>
            </a:br>
            <a:endParaRPr lang="en-US" sz="2400">
              <a:ln w="3175" cmpd="sng">
                <a:noFill/>
              </a:ln>
              <a:latin typeface="+mj-lt"/>
              <a:ea typeface="+mj-ea"/>
              <a:cs typeface="+mj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658FAC-EB2F-DCD3-C64C-662A9CE5BFFF}"/>
              </a:ext>
            </a:extLst>
          </p:cNvPr>
          <p:cNvSpPr txBox="1"/>
          <p:nvPr/>
        </p:nvSpPr>
        <p:spPr>
          <a:xfrm>
            <a:off x="1484311" y="2666999"/>
            <a:ext cx="3333496" cy="31242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0" i="0" dirty="0"/>
              <a:t>What if learning was question-driven? This is exactly what inquiry -based learning is about: it engages students by making real-world connections through exploration and high-level questioning</a:t>
            </a:r>
            <a:r>
              <a:rPr lang="en-US" sz="1600" b="0" i="0" dirty="0"/>
              <a:t>.</a:t>
            </a:r>
            <a:endParaRPr lang="en-US" sz="1600" dirty="0"/>
          </a:p>
        </p:txBody>
      </p:sp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9F0818E-AAFC-1DFA-4395-30C89280C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2033" y="1854909"/>
            <a:ext cx="6240990" cy="2714830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6" name="Picture 5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CBC04EF0-FF3D-EA7F-A2A3-3924943294D1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0253173" y="5867682"/>
            <a:ext cx="1938827" cy="9903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131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AACB-A196-03A3-66D4-49152B87B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868" y="407758"/>
            <a:ext cx="10018713" cy="1752599"/>
          </a:xfrm>
        </p:spPr>
        <p:txBody>
          <a:bodyPr/>
          <a:lstStyle/>
          <a:p>
            <a:r>
              <a:rPr lang="en-US" b="1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7. Flipped Classroom</a:t>
            </a:r>
            <a:br>
              <a:rPr lang="en-US" b="1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37AADDD-5582-CAE5-0540-F14861601C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5298509"/>
            <a:ext cx="1938696" cy="15594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0A4EAE-CE58-79F7-3E7D-461890D04E37}"/>
              </a:ext>
            </a:extLst>
          </p:cNvPr>
          <p:cNvSpPr txBox="1"/>
          <p:nvPr/>
        </p:nvSpPr>
        <p:spPr>
          <a:xfrm>
            <a:off x="2716083" y="1688718"/>
            <a:ext cx="78266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242527"/>
                </a:solidFill>
                <a:effectLst/>
                <a:latin typeface="Noto Sans" panose="020B0502040504020204" pitchFamily="34" charset="0"/>
              </a:rPr>
              <a:t>The concept of delivering online lectures that students can view from home to substitute lecturing in the classroom is known as flipped learning. </a:t>
            </a:r>
            <a:endParaRPr lang="en-US" sz="2400" dirty="0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A4BBF5E-1586-8905-9907-2141145DC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376" y="3394064"/>
            <a:ext cx="9881624" cy="3463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173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2342</TotalTime>
  <Words>445</Words>
  <Application>Microsoft Office PowerPoint</Application>
  <PresentationFormat>Widescreen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Corbel</vt:lpstr>
      <vt:lpstr>Noto Sans</vt:lpstr>
      <vt:lpstr>Parallax</vt:lpstr>
      <vt:lpstr>Preschool Professional Course</vt:lpstr>
      <vt:lpstr>Different Teaching Methodologies</vt:lpstr>
      <vt:lpstr>1. Teacher-Centered Instruction </vt:lpstr>
      <vt:lpstr>PowerPoint Presentation</vt:lpstr>
      <vt:lpstr>3. Student-Centered / Constructivist Approach  </vt:lpstr>
      <vt:lpstr>4. Project-Based Learning </vt:lpstr>
      <vt:lpstr>PowerPoint Presentation</vt:lpstr>
      <vt:lpstr>PowerPoint Presentation</vt:lpstr>
      <vt:lpstr>7. Flipped Classroom </vt:lpstr>
      <vt:lpstr>8. Cooperative Learning  </vt:lpstr>
      <vt:lpstr>9. Personalized Education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Jolly Phonics Training Course</dc:title>
  <dc:creator>Administrator</dc:creator>
  <cp:lastModifiedBy>Sabeen Asad</cp:lastModifiedBy>
  <cp:revision>61</cp:revision>
  <dcterms:created xsi:type="dcterms:W3CDTF">2019-04-05T04:13:32Z</dcterms:created>
  <dcterms:modified xsi:type="dcterms:W3CDTF">2022-06-28T18:55:09Z</dcterms:modified>
</cp:coreProperties>
</file>