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1693" r:id="rId3"/>
    <p:sldId id="1706" r:id="rId4"/>
    <p:sldId id="1707" r:id="rId5"/>
    <p:sldId id="1708" r:id="rId6"/>
    <p:sldId id="1709" r:id="rId7"/>
    <p:sldId id="1710" r:id="rId8"/>
    <p:sldId id="1715" r:id="rId9"/>
    <p:sldId id="1713" r:id="rId10"/>
    <p:sldId id="1716" r:id="rId11"/>
    <p:sldId id="27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lcome" initials="W" lastIdx="1" clrIdx="0">
    <p:extLst>
      <p:ext uri="{19B8F6BF-5375-455C-9EA6-DF929625EA0E}">
        <p15:presenceInfo xmlns:p15="http://schemas.microsoft.com/office/powerpoint/2012/main" userId="3f9a684b38a1069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3" autoAdjust="0"/>
    <p:restoredTop sz="94660"/>
  </p:normalViewPr>
  <p:slideViewPr>
    <p:cSldViewPr snapToGrid="0">
      <p:cViewPr>
        <p:scale>
          <a:sx n="58" d="100"/>
          <a:sy n="58" d="100"/>
        </p:scale>
        <p:origin x="800" y="39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2C787E-2743-42D0-B880-15F3202F04EF}" type="datetimeFigureOut">
              <a:rPr lang="en-US" smtClean="0"/>
              <a:pPr/>
              <a:t>6/28/2022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ED5362-FF47-4C7A-BD47-26B8AFE9CCC6}" type="slidenum">
              <a:rPr lang="en-US" smtClean="0"/>
              <a:pPr/>
              <a:t>‹#›</a:t>
            </a:fld>
            <a:endParaRPr lang="en-US"/>
          </a:p>
        </p:txBody>
      </p:sp>
    </p:spTree>
    <p:extLst>
      <p:ext uri="{BB962C8B-B14F-4D97-AF65-F5344CB8AC3E}">
        <p14:creationId xmlns:p14="http://schemas.microsoft.com/office/powerpoint/2010/main" val="1223319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6/28/2022</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6/28/2022</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hyperlink" Target="https://www.wonderfulmontessori.com/the-bells-introduction-presentation-1"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9.jpeg"/><Relationship Id="rId4" Type="http://schemas.openxmlformats.org/officeDocument/2006/relationships/hyperlink" Target="https://www.wonderfulmontessori.com/sound-cylindersboxes-presentation1-matchin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7200" b="1" dirty="0"/>
              <a:t>Preschool Professional Course</a:t>
            </a:r>
          </a:p>
        </p:txBody>
      </p:sp>
      <p:pic>
        <p:nvPicPr>
          <p:cNvPr id="4" name="Picture 3" descr="C:\Users\User\Dropbox\Jolly Phonics sales\logo sign contracts bank details etc\logo 2.png"/>
          <p:cNvPicPr/>
          <p:nvPr/>
        </p:nvPicPr>
        <p:blipFill rotWithShape="1">
          <a:blip r:embed="rId2">
            <a:extLst>
              <a:ext uri="{28A0092B-C50C-407E-A947-70E740481C1C}">
                <a14:useLocalDpi xmlns:a14="http://schemas.microsoft.com/office/drawing/2010/main" val="0"/>
              </a:ext>
            </a:extLst>
          </a:blip>
          <a:srcRect b="20807"/>
          <a:stretch/>
        </p:blipFill>
        <p:spPr bwMode="auto">
          <a:xfrm>
            <a:off x="9764296" y="0"/>
            <a:ext cx="2427704" cy="1180818"/>
          </a:xfrm>
          <a:prstGeom prst="rect">
            <a:avLst/>
          </a:prstGeom>
          <a:noFill/>
          <a:ln>
            <a:noFill/>
          </a:ln>
        </p:spPr>
      </p:pic>
      <p:sp>
        <p:nvSpPr>
          <p:cNvPr id="6" name="Subtitle 5">
            <a:extLst>
              <a:ext uri="{FF2B5EF4-FFF2-40B4-BE49-F238E27FC236}">
                <a16:creationId xmlns:a16="http://schemas.microsoft.com/office/drawing/2014/main" id="{A3441B42-A9DB-6546-13C8-E337B9503AAB}"/>
              </a:ext>
            </a:extLst>
          </p:cNvPr>
          <p:cNvSpPr>
            <a:spLocks noGrp="1"/>
          </p:cNvSpPr>
          <p:nvPr>
            <p:ph type="subTitle" idx="1"/>
          </p:nvPr>
        </p:nvSpPr>
        <p:spPr>
          <a:xfrm>
            <a:off x="4515378" y="3996266"/>
            <a:ext cx="3829726" cy="2163901"/>
          </a:xfrm>
        </p:spPr>
        <p:txBody>
          <a:bodyPr>
            <a:normAutofit fontScale="77500" lnSpcReduction="20000"/>
          </a:bodyPr>
          <a:lstStyle/>
          <a:p>
            <a:r>
              <a:rPr lang="en-US" dirty="0"/>
              <a:t>Montessori</a:t>
            </a:r>
          </a:p>
          <a:p>
            <a:endParaRPr lang="en-US" dirty="0"/>
          </a:p>
          <a:p>
            <a:r>
              <a:rPr lang="en-US" dirty="0"/>
              <a:t>Module 3</a:t>
            </a:r>
          </a:p>
          <a:p>
            <a:br>
              <a:rPr lang="en-US" dirty="0"/>
            </a:br>
            <a:r>
              <a:rPr lang="en-US" dirty="0"/>
              <a:t>Sensorial </a:t>
            </a:r>
          </a:p>
          <a:p>
            <a:br>
              <a:rPr lang="en-US" dirty="0"/>
            </a:br>
            <a:br>
              <a:rPr lang="en-US" dirty="0"/>
            </a:br>
            <a:endParaRPr lang="en-US" dirty="0"/>
          </a:p>
        </p:txBody>
      </p:sp>
    </p:spTree>
    <p:extLst>
      <p:ext uri="{BB962C8B-B14F-4D97-AF65-F5344CB8AC3E}">
        <p14:creationId xmlns:p14="http://schemas.microsoft.com/office/powerpoint/2010/main" val="105073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E9D1EF4-6341-7205-546C-DE0EE2B2E10C}"/>
              </a:ext>
            </a:extLst>
          </p:cNvPr>
          <p:cNvPicPr>
            <a:picLocks noChangeAspect="1"/>
          </p:cNvPicPr>
          <p:nvPr/>
        </p:nvPicPr>
        <p:blipFill>
          <a:blip r:embed="rId2"/>
          <a:stretch>
            <a:fillRect/>
          </a:stretch>
        </p:blipFill>
        <p:spPr>
          <a:xfrm>
            <a:off x="0" y="5672"/>
            <a:ext cx="12202097" cy="6852328"/>
          </a:xfrm>
          <a:prstGeom prst="rect">
            <a:avLst/>
          </a:prstGeom>
        </p:spPr>
      </p:pic>
      <p:sp>
        <p:nvSpPr>
          <p:cNvPr id="4" name="Rectangle 3">
            <a:extLst>
              <a:ext uri="{FF2B5EF4-FFF2-40B4-BE49-F238E27FC236}">
                <a16:creationId xmlns:a16="http://schemas.microsoft.com/office/drawing/2014/main" id="{3B1A4E95-1C07-DB70-C7CF-6E07F3151296}"/>
              </a:ext>
            </a:extLst>
          </p:cNvPr>
          <p:cNvSpPr/>
          <p:nvPr/>
        </p:nvSpPr>
        <p:spPr>
          <a:xfrm>
            <a:off x="5528930" y="5497033"/>
            <a:ext cx="1073889" cy="382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7532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6ADA8EC3-01C5-453C-91A6-D01B9E15BF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7" name="Freeform 6">
              <a:extLst>
                <a:ext uri="{FF2B5EF4-FFF2-40B4-BE49-F238E27FC236}">
                  <a16:creationId xmlns:a16="http://schemas.microsoft.com/office/drawing/2014/main" id="{9A1D7546-68ED-4F66-AA8D-D04BEAD393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8" name="Freeform 7">
              <a:extLst>
                <a:ext uri="{FF2B5EF4-FFF2-40B4-BE49-F238E27FC236}">
                  <a16:creationId xmlns:a16="http://schemas.microsoft.com/office/drawing/2014/main" id="{FCFE8A66-699D-4E05-B8FC-C31AE461D6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9" name="Freeform 8">
              <a:extLst>
                <a:ext uri="{FF2B5EF4-FFF2-40B4-BE49-F238E27FC236}">
                  <a16:creationId xmlns:a16="http://schemas.microsoft.com/office/drawing/2014/main" id="{A124234B-D5D1-45F9-9B32-264F699BCA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0" name="Freeform 9">
              <a:extLst>
                <a:ext uri="{FF2B5EF4-FFF2-40B4-BE49-F238E27FC236}">
                  <a16:creationId xmlns:a16="http://schemas.microsoft.com/office/drawing/2014/main" id="{7A0B0249-AEB7-44A1-BEC3-A0C07E9E31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1" name="Freeform 10">
              <a:extLst>
                <a:ext uri="{FF2B5EF4-FFF2-40B4-BE49-F238E27FC236}">
                  <a16:creationId xmlns:a16="http://schemas.microsoft.com/office/drawing/2014/main" id="{251D4BF9-284D-4B99-922C-BAB91FB2D9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2" name="Freeform 11">
              <a:extLst>
                <a:ext uri="{FF2B5EF4-FFF2-40B4-BE49-F238E27FC236}">
                  <a16:creationId xmlns:a16="http://schemas.microsoft.com/office/drawing/2014/main" id="{733E9BD1-CC4F-4B4B-A413-92D6B1F0B3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pic>
        <p:nvPicPr>
          <p:cNvPr id="11" name="Picture 10" descr="Letter&#10;&#10;Description automatically generated with medium confidence">
            <a:extLst>
              <a:ext uri="{FF2B5EF4-FFF2-40B4-BE49-F238E27FC236}">
                <a16:creationId xmlns:a16="http://schemas.microsoft.com/office/drawing/2014/main" id="{BCE59665-2091-607F-B1F0-4F868CC5F0FC}"/>
              </a:ext>
            </a:extLst>
          </p:cNvPr>
          <p:cNvPicPr>
            <a:picLocks noChangeAspect="1"/>
          </p:cNvPicPr>
          <p:nvPr/>
        </p:nvPicPr>
        <p:blipFill rotWithShape="1">
          <a:blip r:embed="rId3"/>
          <a:srcRect t="10249" b="5481"/>
          <a:stretch/>
        </p:blipFill>
        <p:spPr>
          <a:xfrm>
            <a:off x="20" y="10"/>
            <a:ext cx="12191980" cy="6857990"/>
          </a:xfrm>
          <a:prstGeom prst="rect">
            <a:avLst/>
          </a:prstGeom>
        </p:spPr>
      </p:pic>
      <p:pic>
        <p:nvPicPr>
          <p:cNvPr id="5" name="Picture 4" descr="C:\Users\User\Dropbox\Jolly Phonics sales\logo sign contracts bank details etc\logo 2.png"/>
          <p:cNvPicPr/>
          <p:nvPr/>
        </p:nvPicPr>
        <p:blipFill rotWithShape="1">
          <a:blip r:embed="rId4">
            <a:extLst>
              <a:ext uri="{28A0092B-C50C-407E-A947-70E740481C1C}">
                <a14:useLocalDpi xmlns:a14="http://schemas.microsoft.com/office/drawing/2010/main" val="0"/>
              </a:ext>
            </a:extLst>
          </a:blip>
          <a:srcRect b="20807"/>
          <a:stretch/>
        </p:blipFill>
        <p:spPr bwMode="auto">
          <a:xfrm>
            <a:off x="0" y="0"/>
            <a:ext cx="2427704" cy="1180818"/>
          </a:xfrm>
          <a:prstGeom prst="rect">
            <a:avLst/>
          </a:prstGeom>
          <a:noFill/>
          <a:ln>
            <a:noFill/>
          </a:ln>
        </p:spPr>
      </p:pic>
      <p:pic>
        <p:nvPicPr>
          <p:cNvPr id="23" name="Picture 22" descr="Letter&#10;&#10;Description automatically generated with medium confidence">
            <a:extLst>
              <a:ext uri="{FF2B5EF4-FFF2-40B4-BE49-F238E27FC236}">
                <a16:creationId xmlns:a16="http://schemas.microsoft.com/office/drawing/2014/main" id="{1BED4469-A4C3-8F98-789A-BAA1BE5B3652}"/>
              </a:ext>
            </a:extLst>
          </p:cNvPr>
          <p:cNvPicPr>
            <a:picLocks noChangeAspect="1"/>
          </p:cNvPicPr>
          <p:nvPr/>
        </p:nvPicPr>
        <p:blipFill rotWithShape="1">
          <a:blip r:embed="rId3"/>
          <a:srcRect t="10249" b="5481"/>
          <a:stretch/>
        </p:blipFill>
        <p:spPr>
          <a:xfrm>
            <a:off x="67381" y="10"/>
            <a:ext cx="12191980" cy="685799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19" name="Group 109">
            <a:extLst>
              <a:ext uri="{FF2B5EF4-FFF2-40B4-BE49-F238E27FC236}">
                <a16:creationId xmlns:a16="http://schemas.microsoft.com/office/drawing/2014/main" id="{08F94D66-27EC-4CB8-8226-D7F41C16186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111" name="Freeform 6">
              <a:extLst>
                <a:ext uri="{FF2B5EF4-FFF2-40B4-BE49-F238E27FC236}">
                  <a16:creationId xmlns:a16="http://schemas.microsoft.com/office/drawing/2014/main" id="{1A53964C-7D93-4C48-A4A6-C4C2C393C5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112" name="Freeform 7">
              <a:extLst>
                <a:ext uri="{FF2B5EF4-FFF2-40B4-BE49-F238E27FC236}">
                  <a16:creationId xmlns:a16="http://schemas.microsoft.com/office/drawing/2014/main" id="{9C944EEC-539E-4389-8785-58E65D04E8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113" name="Freeform 9">
              <a:extLst>
                <a:ext uri="{FF2B5EF4-FFF2-40B4-BE49-F238E27FC236}">
                  <a16:creationId xmlns:a16="http://schemas.microsoft.com/office/drawing/2014/main" id="{7836EB7E-895C-4D68-B92E-312B371CBD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114" name="Freeform 10">
              <a:extLst>
                <a:ext uri="{FF2B5EF4-FFF2-40B4-BE49-F238E27FC236}">
                  <a16:creationId xmlns:a16="http://schemas.microsoft.com/office/drawing/2014/main" id="{0F29242B-8CE7-4636-B326-4BEE42EB6D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15" name="Freeform 11">
              <a:extLst>
                <a:ext uri="{FF2B5EF4-FFF2-40B4-BE49-F238E27FC236}">
                  <a16:creationId xmlns:a16="http://schemas.microsoft.com/office/drawing/2014/main" id="{4D0B8E9A-7727-4AD9-974E-8815F0B20E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16" name="Freeform 12">
              <a:extLst>
                <a:ext uri="{FF2B5EF4-FFF2-40B4-BE49-F238E27FC236}">
                  <a16:creationId xmlns:a16="http://schemas.microsoft.com/office/drawing/2014/main" id="{1CD6C65C-71BE-4549-926A-1C1135FD06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useBgFill="1">
        <p:nvSpPr>
          <p:cNvPr id="118" name="Rectangle 117">
            <a:extLst>
              <a:ext uri="{FF2B5EF4-FFF2-40B4-BE49-F238E27FC236}">
                <a16:creationId xmlns:a16="http://schemas.microsoft.com/office/drawing/2014/main" id="{E58348C3-6249-4952-AA86-C63DB35EA9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0" name="Group 119">
            <a:extLst>
              <a:ext uri="{FF2B5EF4-FFF2-40B4-BE49-F238E27FC236}">
                <a16:creationId xmlns:a16="http://schemas.microsoft.com/office/drawing/2014/main" id="{DE6174AD-DBB0-43E6-98C2-738DB3A1524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959100" y="-4763"/>
            <a:ext cx="5014912" cy="6862763"/>
            <a:chOff x="2928938" y="-4763"/>
            <a:chExt cx="5014912" cy="6862763"/>
          </a:xfrm>
        </p:grpSpPr>
        <p:sp>
          <p:nvSpPr>
            <p:cNvPr id="121" name="Freeform 6">
              <a:extLst>
                <a:ext uri="{FF2B5EF4-FFF2-40B4-BE49-F238E27FC236}">
                  <a16:creationId xmlns:a16="http://schemas.microsoft.com/office/drawing/2014/main" id="{50A59800-3661-4778-9D8A-F816C85C41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122" name="Freeform 7">
              <a:extLst>
                <a:ext uri="{FF2B5EF4-FFF2-40B4-BE49-F238E27FC236}">
                  <a16:creationId xmlns:a16="http://schemas.microsoft.com/office/drawing/2014/main" id="{7A810977-C816-4698-B7E7-0E6BDED79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123" name="Freeform 9">
              <a:extLst>
                <a:ext uri="{FF2B5EF4-FFF2-40B4-BE49-F238E27FC236}">
                  <a16:creationId xmlns:a16="http://schemas.microsoft.com/office/drawing/2014/main" id="{181E4B1B-2437-4A14-8927-817FC7AED6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124" name="Freeform 10">
              <a:extLst>
                <a:ext uri="{FF2B5EF4-FFF2-40B4-BE49-F238E27FC236}">
                  <a16:creationId xmlns:a16="http://schemas.microsoft.com/office/drawing/2014/main" id="{3F98AD26-9FF7-44EA-B876-9C857F8ED9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25" name="Freeform 11">
              <a:extLst>
                <a:ext uri="{FF2B5EF4-FFF2-40B4-BE49-F238E27FC236}">
                  <a16:creationId xmlns:a16="http://schemas.microsoft.com/office/drawing/2014/main" id="{32EBB12A-A9CE-446F-9462-15DAC0D0FA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26" name="Freeform 12">
              <a:extLst>
                <a:ext uri="{FF2B5EF4-FFF2-40B4-BE49-F238E27FC236}">
                  <a16:creationId xmlns:a16="http://schemas.microsoft.com/office/drawing/2014/main" id="{85925599-F99B-48E5-A384-76136C0818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6" name="Title 5">
            <a:extLst>
              <a:ext uri="{FF2B5EF4-FFF2-40B4-BE49-F238E27FC236}">
                <a16:creationId xmlns:a16="http://schemas.microsoft.com/office/drawing/2014/main" id="{1E31C4C9-CA39-3DA3-ED2C-C4C5C9F12A24}"/>
              </a:ext>
            </a:extLst>
          </p:cNvPr>
          <p:cNvSpPr>
            <a:spLocks noGrp="1"/>
          </p:cNvSpPr>
          <p:nvPr>
            <p:ph type="title"/>
          </p:nvPr>
        </p:nvSpPr>
        <p:spPr>
          <a:xfrm>
            <a:off x="2486025" y="-1400967"/>
            <a:ext cx="6054723" cy="2616199"/>
          </a:xfrm>
        </p:spPr>
        <p:txBody>
          <a:bodyPr vert="horz" lIns="91440" tIns="45720" rIns="91440" bIns="45720" rtlCol="0" anchor="b">
            <a:normAutofit/>
          </a:bodyPr>
          <a:lstStyle/>
          <a:p>
            <a:pPr algn="r"/>
            <a:r>
              <a:rPr lang="en-US" sz="6000"/>
              <a:t>Sensorial</a:t>
            </a:r>
          </a:p>
        </p:txBody>
      </p:sp>
      <p:pic>
        <p:nvPicPr>
          <p:cNvPr id="13" name="Picture 12" descr="A picture containing table&#10;&#10;Description automatically generated">
            <a:extLst>
              <a:ext uri="{FF2B5EF4-FFF2-40B4-BE49-F238E27FC236}">
                <a16:creationId xmlns:a16="http://schemas.microsoft.com/office/drawing/2014/main" id="{72F6C6BB-DF6A-6592-8BB4-A75324895454}"/>
              </a:ext>
            </a:extLst>
          </p:cNvPr>
          <p:cNvPicPr>
            <a:picLocks noChangeAspect="1"/>
          </p:cNvPicPr>
          <p:nvPr/>
        </p:nvPicPr>
        <p:blipFill rotWithShape="1">
          <a:blip r:embed="rId3"/>
          <a:srcRect l="8151" r="14534" b="2435"/>
          <a:stretch/>
        </p:blipFill>
        <p:spPr>
          <a:xfrm>
            <a:off x="20" y="10"/>
            <a:ext cx="5448280" cy="6857990"/>
          </a:xfrm>
          <a:custGeom>
            <a:avLst/>
            <a:gdLst/>
            <a:ahLst/>
            <a:cxnLst/>
            <a:rect l="l" t="t" r="r" b="b"/>
            <a:pathLst>
              <a:path w="5448300" h="6858000">
                <a:moveTo>
                  <a:pt x="0" y="0"/>
                </a:moveTo>
                <a:lnTo>
                  <a:pt x="3513666" y="0"/>
                </a:lnTo>
                <a:lnTo>
                  <a:pt x="2861733" y="2548466"/>
                </a:lnTo>
                <a:lnTo>
                  <a:pt x="5448300" y="6853767"/>
                </a:lnTo>
                <a:lnTo>
                  <a:pt x="0" y="6858000"/>
                </a:lnTo>
                <a:lnTo>
                  <a:pt x="0" y="0"/>
                </a:lnTo>
                <a:close/>
              </a:path>
            </a:pathLst>
          </a:custGeom>
          <a:ln w="38100">
            <a:noFill/>
          </a:ln>
          <a:effectLst/>
        </p:spPr>
      </p:pic>
      <p:pic>
        <p:nvPicPr>
          <p:cNvPr id="5" name="Picture 4" descr="C:\Users\User\Dropbox\Jolly Phonics sales\logo sign contracts bank details etc\logo 2.png">
            <a:extLst>
              <a:ext uri="{FF2B5EF4-FFF2-40B4-BE49-F238E27FC236}">
                <a16:creationId xmlns:a16="http://schemas.microsoft.com/office/drawing/2014/main" id="{802F0D20-B819-8A49-BA22-130B2895D2C8}"/>
              </a:ext>
            </a:extLst>
          </p:cNvPr>
          <p:cNvPicPr/>
          <p:nvPr/>
        </p:nvPicPr>
        <p:blipFill rotWithShape="1">
          <a:blip r:embed="rId4">
            <a:extLst>
              <a:ext uri="{28A0092B-C50C-407E-A947-70E740481C1C}">
                <a14:useLocalDpi xmlns:a14="http://schemas.microsoft.com/office/drawing/2010/main" val="0"/>
              </a:ext>
            </a:extLst>
          </a:blip>
          <a:srcRect b="20807"/>
          <a:stretch/>
        </p:blipFill>
        <p:spPr bwMode="auto">
          <a:xfrm>
            <a:off x="10224103" y="-1"/>
            <a:ext cx="1938827" cy="990318"/>
          </a:xfrm>
          <a:prstGeom prst="rect">
            <a:avLst/>
          </a:prstGeom>
          <a:noFill/>
          <a:ln>
            <a:noFill/>
          </a:ln>
        </p:spPr>
      </p:pic>
      <p:sp>
        <p:nvSpPr>
          <p:cNvPr id="15" name="TextBox 14">
            <a:extLst>
              <a:ext uri="{FF2B5EF4-FFF2-40B4-BE49-F238E27FC236}">
                <a16:creationId xmlns:a16="http://schemas.microsoft.com/office/drawing/2014/main" id="{33F480B8-54FB-3FA1-8A2E-F2FE433B37E2}"/>
              </a:ext>
            </a:extLst>
          </p:cNvPr>
          <p:cNvSpPr txBox="1"/>
          <p:nvPr/>
        </p:nvSpPr>
        <p:spPr>
          <a:xfrm>
            <a:off x="5181600" y="1814945"/>
            <a:ext cx="6054722" cy="1569660"/>
          </a:xfrm>
          <a:prstGeom prst="rect">
            <a:avLst/>
          </a:prstGeom>
          <a:noFill/>
        </p:spPr>
        <p:txBody>
          <a:bodyPr wrap="square" rtlCol="0">
            <a:spAutoFit/>
          </a:bodyPr>
          <a:lstStyle/>
          <a:p>
            <a:r>
              <a:rPr lang="en-US" sz="2400" kern="1200" dirty="0">
                <a:solidFill>
                  <a:schemeClr val="tx1"/>
                </a:solidFill>
                <a:latin typeface="+mn-lt"/>
                <a:ea typeface="+mn-ea"/>
                <a:cs typeface="+mn-cs"/>
              </a:rPr>
              <a:t>Sensorial is used in a Montessori classroom to develop the five senses</a:t>
            </a:r>
            <a:r>
              <a:rPr lang="en-US" sz="2400" b="1" kern="1200" dirty="0">
                <a:solidFill>
                  <a:schemeClr val="tx1"/>
                </a:solidFill>
                <a:latin typeface="+mn-lt"/>
                <a:ea typeface="+mn-ea"/>
                <a:cs typeface="+mn-cs"/>
              </a:rPr>
              <a:t>: sight, listening, touch, taste, and smell</a:t>
            </a:r>
            <a:r>
              <a:rPr lang="en-US" sz="2400" kern="1200" dirty="0">
                <a:solidFill>
                  <a:schemeClr val="tx1"/>
                </a:solidFill>
                <a:latin typeface="+mn-lt"/>
                <a:ea typeface="+mn-ea"/>
                <a:cs typeface="+mn-cs"/>
              </a:rPr>
              <a:t>. Montessori Sensorial activities help children to think cognitively</a:t>
            </a:r>
            <a:r>
              <a:rPr lang="en-US" sz="2400" dirty="0"/>
              <a:t>.</a:t>
            </a:r>
            <a:endParaRPr lang="en-US" sz="1800" kern="1200" dirty="0">
              <a:solidFill>
                <a:schemeClr val="tx1"/>
              </a:solidFill>
              <a:latin typeface="+mn-lt"/>
              <a:ea typeface="+mn-ea"/>
              <a:cs typeface="+mn-cs"/>
            </a:endParaRPr>
          </a:p>
        </p:txBody>
      </p:sp>
    </p:spTree>
    <p:extLst>
      <p:ext uri="{BB962C8B-B14F-4D97-AF65-F5344CB8AC3E}">
        <p14:creationId xmlns:p14="http://schemas.microsoft.com/office/powerpoint/2010/main" val="791222437"/>
      </p:ext>
    </p:extLst>
  </p:cSld>
  <p:clrMapOvr>
    <a:masterClrMapping/>
  </p:clrMapOvr>
  <mc:AlternateContent xmlns:mc="http://schemas.openxmlformats.org/markup-compatibility/2006" xmlns:p14="http://schemas.microsoft.com/office/powerpoint/2010/main">
    <mc:Choice Requires="p14">
      <p:transition spd="slow" p14:dur="900">
        <p:pull/>
      </p:transition>
    </mc:Choice>
    <mc:Fallback xmlns="">
      <p:transition xmlns:p14="http://schemas.microsoft.com/office/powerpoint/2010/main" spd="slow">
        <p:pull/>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5375FC2-562C-0E50-C04D-3D7BCADE677B}"/>
              </a:ext>
            </a:extLst>
          </p:cNvPr>
          <p:cNvSpPr>
            <a:spLocks noGrp="1"/>
          </p:cNvSpPr>
          <p:nvPr>
            <p:ph type="title"/>
          </p:nvPr>
        </p:nvSpPr>
        <p:spPr>
          <a:xfrm>
            <a:off x="-316780" y="368828"/>
            <a:ext cx="10018713" cy="1185333"/>
          </a:xfrm>
        </p:spPr>
        <p:txBody>
          <a:bodyPr vert="horz" lIns="91440" tIns="45720" rIns="91440" bIns="45720" rtlCol="0" anchor="ctr">
            <a:normAutofit/>
          </a:bodyPr>
          <a:lstStyle/>
          <a:p>
            <a:r>
              <a:rPr lang="en-US" dirty="0"/>
              <a:t>Learning</a:t>
            </a:r>
          </a:p>
        </p:txBody>
      </p:sp>
      <p:sp>
        <p:nvSpPr>
          <p:cNvPr id="18" name="TextBox 17">
            <a:extLst>
              <a:ext uri="{FF2B5EF4-FFF2-40B4-BE49-F238E27FC236}">
                <a16:creationId xmlns:a16="http://schemas.microsoft.com/office/drawing/2014/main" id="{33AF26E0-8989-C7C4-7968-C9B265022795}"/>
              </a:ext>
            </a:extLst>
          </p:cNvPr>
          <p:cNvSpPr txBox="1"/>
          <p:nvPr/>
        </p:nvSpPr>
        <p:spPr>
          <a:xfrm>
            <a:off x="1293926" y="1373981"/>
            <a:ext cx="6797299" cy="3793069"/>
          </a:xfrm>
          <a:prstGeom prst="rect">
            <a:avLst/>
          </a:prstGeom>
        </p:spPr>
        <p:txBody>
          <a:bodyPr vert="horz" lIns="91440" tIns="45720" rIns="91440" bIns="45720" rtlCol="0" anchor="ctr">
            <a:normAutofit/>
          </a:bodyPr>
          <a:lstStyle/>
          <a:p>
            <a:pPr>
              <a:spcBef>
                <a:spcPct val="20000"/>
              </a:spcBef>
              <a:spcAft>
                <a:spcPts val="600"/>
              </a:spcAft>
              <a:buClr>
                <a:schemeClr val="accent1">
                  <a:lumMod val="75000"/>
                </a:schemeClr>
              </a:buClr>
              <a:buSzPct val="145000"/>
              <a:buFont typeface="Arial"/>
              <a:buChar char="•"/>
            </a:pPr>
            <a:r>
              <a:rPr lang="en-US" sz="2400" b="0" i="0" dirty="0"/>
              <a:t>Children learn through experiences, and by engaging in Montessori Sensorial activities, children are able to differentiate between sizes </a:t>
            </a:r>
            <a:r>
              <a:rPr lang="en-US" sz="2400" dirty="0"/>
              <a:t>,</a:t>
            </a:r>
            <a:r>
              <a:rPr lang="en-US" sz="2400" dirty="0" err="1"/>
              <a:t>colors,orders,smells,tastes</a:t>
            </a:r>
            <a:r>
              <a:rPr lang="en-US" sz="2400" dirty="0"/>
              <a:t> and sounds.</a:t>
            </a:r>
          </a:p>
        </p:txBody>
      </p:sp>
      <p:pic>
        <p:nvPicPr>
          <p:cNvPr id="10" name="Picture 9" descr="A picture containing text&#10;&#10;Description automatically generated">
            <a:extLst>
              <a:ext uri="{FF2B5EF4-FFF2-40B4-BE49-F238E27FC236}">
                <a16:creationId xmlns:a16="http://schemas.microsoft.com/office/drawing/2014/main" id="{F0325095-E03B-19AC-6EA7-77A811F142E2}"/>
              </a:ext>
            </a:extLst>
          </p:cNvPr>
          <p:cNvPicPr>
            <a:picLocks noChangeAspect="1"/>
          </p:cNvPicPr>
          <p:nvPr/>
        </p:nvPicPr>
        <p:blipFill>
          <a:blip r:embed="rId3"/>
          <a:stretch>
            <a:fillRect/>
          </a:stretch>
        </p:blipFill>
        <p:spPr>
          <a:xfrm>
            <a:off x="8281609" y="685801"/>
            <a:ext cx="3125300" cy="4301068"/>
          </a:xfrm>
          <a:prstGeom prst="roundRect">
            <a:avLst>
              <a:gd name="adj" fmla="val 12951"/>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pic>
        <p:nvPicPr>
          <p:cNvPr id="13" name="Picture 12" descr="C:\Users\User\Dropbox\Jolly Phonics sales\logo sign contracts bank details etc\logo 2.png">
            <a:extLst>
              <a:ext uri="{FF2B5EF4-FFF2-40B4-BE49-F238E27FC236}">
                <a16:creationId xmlns:a16="http://schemas.microsoft.com/office/drawing/2014/main" id="{8ADB334F-6185-500F-7CB3-D7E2424973D6}"/>
              </a:ext>
            </a:extLst>
          </p:cNvPr>
          <p:cNvPicPr/>
          <p:nvPr/>
        </p:nvPicPr>
        <p:blipFill rotWithShape="1">
          <a:blip r:embed="rId4">
            <a:extLst>
              <a:ext uri="{28A0092B-C50C-407E-A947-70E740481C1C}">
                <a14:useLocalDpi xmlns:a14="http://schemas.microsoft.com/office/drawing/2010/main" val="0"/>
              </a:ext>
            </a:extLst>
          </a:blip>
          <a:srcRect b="20807"/>
          <a:stretch/>
        </p:blipFill>
        <p:spPr bwMode="auto">
          <a:xfrm>
            <a:off x="10346852" y="5419725"/>
            <a:ext cx="1521875" cy="1303096"/>
          </a:xfrm>
          <a:prstGeom prst="roundRect">
            <a:avLst>
              <a:gd name="adj" fmla="val 50000"/>
            </a:avLst>
          </a:prstGeom>
          <a:no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4" name="TextBox 3"/>
          <p:cNvSpPr txBox="1">
            <a:spLocks noGrp="1" noRot="1" noMove="1" noResize="1" noEditPoints="1" noAdjustHandles="1" noChangeArrowheads="1" noChangeShapeType="1"/>
          </p:cNvSpPr>
          <p:nvPr/>
        </p:nvSpPr>
        <p:spPr>
          <a:xfrm>
            <a:off x="1218262" y="2295524"/>
            <a:ext cx="5260680" cy="3124201"/>
          </a:xfrm>
          <a:prstGeom prst="rect">
            <a:avLst/>
          </a:prstGeom>
        </p:spPr>
        <p:txBody>
          <a:bodyPr vert="horz" lIns="91440" tIns="45720" rIns="91440" bIns="45720" rtlCol="0" anchor="ctr">
            <a:normAutofit/>
          </a:bodyPr>
          <a:lstStyle/>
          <a:p>
            <a:pPr>
              <a:spcBef>
                <a:spcPct val="20000"/>
              </a:spcBef>
              <a:spcAft>
                <a:spcPts val="600"/>
              </a:spcAft>
              <a:buClr>
                <a:schemeClr val="accent1">
                  <a:lumMod val="75000"/>
                </a:schemeClr>
              </a:buClr>
              <a:buSzPct val="145000"/>
            </a:pPr>
            <a:endParaRPr lang="en-US" sz="2400" dirty="0"/>
          </a:p>
        </p:txBody>
      </p:sp>
    </p:spTree>
    <p:extLst>
      <p:ext uri="{BB962C8B-B14F-4D97-AF65-F5344CB8AC3E}">
        <p14:creationId xmlns:p14="http://schemas.microsoft.com/office/powerpoint/2010/main" val="305310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08689088-E8EA-4B0D-9DF5-6503E55387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690B3B91-59FA-408F-A060-4A5642F58B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360612" y="0"/>
            <a:ext cx="2436813" cy="6858001"/>
            <a:chOff x="1320800" y="0"/>
            <a:chExt cx="2436813" cy="6858001"/>
          </a:xfrm>
        </p:grpSpPr>
        <p:sp>
          <p:nvSpPr>
            <p:cNvPr id="33" name="Freeform 6">
              <a:extLst>
                <a:ext uri="{FF2B5EF4-FFF2-40B4-BE49-F238E27FC236}">
                  <a16:creationId xmlns:a16="http://schemas.microsoft.com/office/drawing/2014/main" id="{8858380C-1240-4374-A31F-427822512F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34" name="Freeform 7">
              <a:extLst>
                <a:ext uri="{FF2B5EF4-FFF2-40B4-BE49-F238E27FC236}">
                  <a16:creationId xmlns:a16="http://schemas.microsoft.com/office/drawing/2014/main" id="{642672F0-8EDE-42F0-944E-D262890D1E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35" name="Freeform 8">
              <a:extLst>
                <a:ext uri="{FF2B5EF4-FFF2-40B4-BE49-F238E27FC236}">
                  <a16:creationId xmlns:a16="http://schemas.microsoft.com/office/drawing/2014/main" id="{254BC2E7-552E-4779-9D00-E3A091292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36" name="Freeform 9">
              <a:extLst>
                <a:ext uri="{FF2B5EF4-FFF2-40B4-BE49-F238E27FC236}">
                  <a16:creationId xmlns:a16="http://schemas.microsoft.com/office/drawing/2014/main" id="{BFBE2397-6D4D-4BFA-91A5-867C902EE8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7" name="Freeform 10">
              <a:extLst>
                <a:ext uri="{FF2B5EF4-FFF2-40B4-BE49-F238E27FC236}">
                  <a16:creationId xmlns:a16="http://schemas.microsoft.com/office/drawing/2014/main" id="{400B3F5B-0BB3-42F2-8DAE-82D0FA758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8" name="Freeform 11">
              <a:extLst>
                <a:ext uri="{FF2B5EF4-FFF2-40B4-BE49-F238E27FC236}">
                  <a16:creationId xmlns:a16="http://schemas.microsoft.com/office/drawing/2014/main" id="{AEA6C096-5021-4A6C-B25B-C3DECB2B63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p:cNvSpPr>
            <a:spLocks noGrp="1"/>
          </p:cNvSpPr>
          <p:nvPr>
            <p:ph type="title"/>
          </p:nvPr>
        </p:nvSpPr>
        <p:spPr>
          <a:xfrm>
            <a:off x="4044589" y="-59845"/>
            <a:ext cx="7446961" cy="1752599"/>
          </a:xfrm>
        </p:spPr>
        <p:txBody>
          <a:bodyPr vert="horz" lIns="91440" tIns="45720" rIns="91440" bIns="45720" rtlCol="0" anchor="ctr">
            <a:normAutofit/>
          </a:bodyPr>
          <a:lstStyle/>
          <a:p>
            <a:r>
              <a:rPr lang="en-US" b="1" dirty="0"/>
              <a:t>Visual Sense</a:t>
            </a:r>
          </a:p>
        </p:txBody>
      </p:sp>
      <p:sp useBgFill="1">
        <p:nvSpPr>
          <p:cNvPr id="40" name="Rectangle 39">
            <a:extLst>
              <a:ext uri="{FF2B5EF4-FFF2-40B4-BE49-F238E27FC236}">
                <a16:creationId xmlns:a16="http://schemas.microsoft.com/office/drawing/2014/main" id="{61CA6EE3-50AE-4068-8444-C8B685FC8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
            <a:off x="-37177" y="5044766"/>
            <a:ext cx="2386252"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1F751C43-918E-C81A-1B30-1CE8C8473813}"/>
              </a:ext>
            </a:extLst>
          </p:cNvPr>
          <p:cNvSpPr txBox="1"/>
          <p:nvPr/>
        </p:nvSpPr>
        <p:spPr>
          <a:xfrm>
            <a:off x="4403994" y="1927464"/>
            <a:ext cx="7446961" cy="3124201"/>
          </a:xfrm>
          <a:prstGeom prst="rect">
            <a:avLst/>
          </a:prstGeom>
        </p:spPr>
        <p:txBody>
          <a:bodyPr vert="horz" lIns="91440" tIns="45720" rIns="91440" bIns="45720" rtlCol="0" anchor="ctr">
            <a:normAutofit fontScale="92500" lnSpcReduction="10000"/>
          </a:bodyPr>
          <a:lstStyle/>
          <a:p>
            <a:pPr lvl="1">
              <a:spcBef>
                <a:spcPct val="20000"/>
              </a:spcBef>
              <a:spcAft>
                <a:spcPts val="600"/>
              </a:spcAft>
              <a:buClr>
                <a:schemeClr val="accent1">
                  <a:lumMod val="75000"/>
                </a:schemeClr>
              </a:buClr>
              <a:buSzPct val="145000"/>
            </a:pPr>
            <a:r>
              <a:rPr lang="en-US" sz="2800" b="0" i="0" dirty="0"/>
              <a:t>Montessori categorizes the things children see with the visual sense further by separating them into</a:t>
            </a:r>
          </a:p>
          <a:p>
            <a:pPr marL="457200" indent="-457200">
              <a:spcBef>
                <a:spcPct val="20000"/>
              </a:spcBef>
              <a:spcAft>
                <a:spcPts val="600"/>
              </a:spcAft>
              <a:buClr>
                <a:schemeClr val="accent1">
                  <a:lumMod val="75000"/>
                </a:schemeClr>
              </a:buClr>
              <a:buSzPct val="145000"/>
              <a:buFont typeface="Arial" panose="020B0604020202020204" pitchFamily="34" charset="0"/>
              <a:buChar char="•"/>
            </a:pPr>
            <a:r>
              <a:rPr lang="en-US" sz="2800" b="0" i="0" dirty="0"/>
              <a:t>Dimension (size, length, width, and breadth of objects)</a:t>
            </a:r>
          </a:p>
          <a:p>
            <a:pPr marL="457200" indent="-457200">
              <a:spcBef>
                <a:spcPct val="20000"/>
              </a:spcBef>
              <a:spcAft>
                <a:spcPts val="600"/>
              </a:spcAft>
              <a:buClr>
                <a:schemeClr val="accent1">
                  <a:lumMod val="75000"/>
                </a:schemeClr>
              </a:buClr>
              <a:buSzPct val="145000"/>
              <a:buFont typeface="Arial" panose="020B0604020202020204" pitchFamily="34" charset="0"/>
              <a:buChar char="•"/>
            </a:pPr>
            <a:r>
              <a:rPr lang="en-US" sz="2800" b="0" i="0" dirty="0"/>
              <a:t> Color/Chromatic (color awareness)</a:t>
            </a:r>
          </a:p>
          <a:p>
            <a:pPr marL="457200" indent="-457200">
              <a:spcBef>
                <a:spcPct val="20000"/>
              </a:spcBef>
              <a:spcAft>
                <a:spcPts val="600"/>
              </a:spcAft>
              <a:buClr>
                <a:schemeClr val="accent1">
                  <a:lumMod val="75000"/>
                </a:schemeClr>
              </a:buClr>
              <a:buSzPct val="145000"/>
              <a:buFont typeface="Arial" panose="020B0604020202020204" pitchFamily="34" charset="0"/>
              <a:buChar char="•"/>
            </a:pPr>
            <a:r>
              <a:rPr lang="en-US" sz="2800" b="0" i="0" dirty="0"/>
              <a:t>Form (shape awareness).</a:t>
            </a:r>
            <a:endParaRPr lang="en-US" sz="2800" dirty="0"/>
          </a:p>
        </p:txBody>
      </p:sp>
      <p:pic>
        <p:nvPicPr>
          <p:cNvPr id="8" name="Picture 7">
            <a:extLst>
              <a:ext uri="{FF2B5EF4-FFF2-40B4-BE49-F238E27FC236}">
                <a16:creationId xmlns:a16="http://schemas.microsoft.com/office/drawing/2014/main" id="{96A2415D-08A7-FC65-AAB2-8B34AB9829C6}"/>
              </a:ext>
            </a:extLst>
          </p:cNvPr>
          <p:cNvPicPr>
            <a:picLocks noChangeAspect="1"/>
          </p:cNvPicPr>
          <p:nvPr/>
        </p:nvPicPr>
        <p:blipFill>
          <a:blip r:embed="rId3"/>
          <a:stretch>
            <a:fillRect/>
          </a:stretch>
        </p:blipFill>
        <p:spPr>
          <a:xfrm>
            <a:off x="10582517" y="5377183"/>
            <a:ext cx="1609483" cy="1390008"/>
          </a:xfrm>
          <a:prstGeom prst="rect">
            <a:avLst/>
          </a:prstGeom>
        </p:spPr>
      </p:pic>
      <p:pic>
        <p:nvPicPr>
          <p:cNvPr id="6" name="Picture 5" descr="A picture containing text, person, indoor&#10;&#10;Description automatically generated">
            <a:extLst>
              <a:ext uri="{FF2B5EF4-FFF2-40B4-BE49-F238E27FC236}">
                <a16:creationId xmlns:a16="http://schemas.microsoft.com/office/drawing/2014/main" id="{18808F3E-2E05-5A94-9FDB-261CE945370A}"/>
              </a:ext>
            </a:extLst>
          </p:cNvPr>
          <p:cNvPicPr>
            <a:picLocks noChangeAspect="1"/>
          </p:cNvPicPr>
          <p:nvPr/>
        </p:nvPicPr>
        <p:blipFill>
          <a:blip r:embed="rId4">
            <a:alphaModFix amt="35000"/>
          </a:blip>
          <a:stretch>
            <a:fillRect/>
          </a:stretch>
        </p:blipFill>
        <p:spPr>
          <a:xfrm>
            <a:off x="0" y="-143526"/>
            <a:ext cx="4286250" cy="700152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626550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19" name="Rectangle 9">
            <a:extLst>
              <a:ext uri="{FF2B5EF4-FFF2-40B4-BE49-F238E27FC236}">
                <a16:creationId xmlns:a16="http://schemas.microsoft.com/office/drawing/2014/main" id="{6AD30037-67ED-4367-9BE0-45787510BF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1">
            <a:extLst>
              <a:ext uri="{FF2B5EF4-FFF2-40B4-BE49-F238E27FC236}">
                <a16:creationId xmlns:a16="http://schemas.microsoft.com/office/drawing/2014/main" id="{50841A4E-5BC1-44B4-83CF-D524E8AEAD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32760" y="0"/>
            <a:ext cx="2436813" cy="6858001"/>
            <a:chOff x="1320800" y="0"/>
            <a:chExt cx="2436813" cy="6858001"/>
          </a:xfrm>
        </p:grpSpPr>
        <p:sp>
          <p:nvSpPr>
            <p:cNvPr id="13" name="Freeform 6">
              <a:extLst>
                <a:ext uri="{FF2B5EF4-FFF2-40B4-BE49-F238E27FC236}">
                  <a16:creationId xmlns:a16="http://schemas.microsoft.com/office/drawing/2014/main" id="{BF371BCC-8954-44E2-8C4F-29DC188727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CD3505BE-B420-41C5-BE34-3E7652D37A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4B68A05B-A78B-4D59-8CF9-1900731A2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84D57A01-C112-4FF2-B5ED-0B762AAD9C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6CCCCDF1-5D4F-4CA1-8400-DFBB96BB01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20A090B2-5344-43CD-BC70-A6D44F15E8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4" name="TextBox 3"/>
          <p:cNvSpPr txBox="1"/>
          <p:nvPr/>
        </p:nvSpPr>
        <p:spPr>
          <a:xfrm>
            <a:off x="484665" y="2503495"/>
            <a:ext cx="6136506" cy="3124201"/>
          </a:xfrm>
          <a:prstGeom prst="rect">
            <a:avLst/>
          </a:prstGeom>
        </p:spPr>
        <p:txBody>
          <a:bodyPr vert="horz" lIns="91440" tIns="45720" rIns="91440" bIns="45720" rtlCol="0" anchor="ctr">
            <a:normAutofit/>
          </a:bodyPr>
          <a:lstStyle/>
          <a:p>
            <a:pPr>
              <a:spcBef>
                <a:spcPct val="20000"/>
              </a:spcBef>
              <a:spcAft>
                <a:spcPts val="600"/>
              </a:spcAft>
              <a:buClr>
                <a:schemeClr val="accent1">
                  <a:lumMod val="75000"/>
                </a:schemeClr>
              </a:buClr>
              <a:buSzPct val="145000"/>
            </a:pPr>
            <a:endParaRPr lang="en-US" sz="2800" dirty="0"/>
          </a:p>
        </p:txBody>
      </p:sp>
      <p:pic>
        <p:nvPicPr>
          <p:cNvPr id="21" name="Picture 20" descr="C:\Users\User\Dropbox\Jolly Phonics sales\logo sign contracts bank details etc\logo 2.png">
            <a:extLst>
              <a:ext uri="{FF2B5EF4-FFF2-40B4-BE49-F238E27FC236}">
                <a16:creationId xmlns:a16="http://schemas.microsoft.com/office/drawing/2014/main" id="{1D4CD643-C8ED-5C0D-56FD-3C11B0EE53F1}"/>
              </a:ext>
            </a:extLst>
          </p:cNvPr>
          <p:cNvPicPr/>
          <p:nvPr/>
        </p:nvPicPr>
        <p:blipFill rotWithShape="1">
          <a:blip r:embed="rId3">
            <a:extLst>
              <a:ext uri="{28A0092B-C50C-407E-A947-70E740481C1C}">
                <a14:useLocalDpi xmlns:a14="http://schemas.microsoft.com/office/drawing/2010/main" val="0"/>
              </a:ext>
            </a:extLst>
          </a:blip>
          <a:srcRect b="20807"/>
          <a:stretch/>
        </p:blipFill>
        <p:spPr bwMode="auto">
          <a:xfrm>
            <a:off x="-1" y="5943600"/>
            <a:ext cx="1484312" cy="914400"/>
          </a:xfrm>
          <a:prstGeom prst="rect">
            <a:avLst/>
          </a:prstGeom>
          <a:noFill/>
          <a:ln>
            <a:noFill/>
          </a:ln>
        </p:spPr>
      </p:pic>
      <p:sp>
        <p:nvSpPr>
          <p:cNvPr id="6" name="Title 5">
            <a:extLst>
              <a:ext uri="{FF2B5EF4-FFF2-40B4-BE49-F238E27FC236}">
                <a16:creationId xmlns:a16="http://schemas.microsoft.com/office/drawing/2014/main" id="{A00C1816-D67D-BD27-B63F-1253782A5381}"/>
              </a:ext>
            </a:extLst>
          </p:cNvPr>
          <p:cNvSpPr>
            <a:spLocks noGrp="1"/>
          </p:cNvSpPr>
          <p:nvPr>
            <p:ph type="title"/>
          </p:nvPr>
        </p:nvSpPr>
        <p:spPr>
          <a:xfrm>
            <a:off x="-1349140" y="-52388"/>
            <a:ext cx="10018713" cy="1752599"/>
          </a:xfrm>
        </p:spPr>
        <p:txBody>
          <a:bodyPr>
            <a:normAutofit fontScale="90000"/>
          </a:bodyPr>
          <a:lstStyle/>
          <a:p>
            <a:br>
              <a:rPr lang="en-US" dirty="0"/>
            </a:br>
            <a:r>
              <a:rPr lang="en-US" dirty="0"/>
              <a:t>Sense of Smell/Olfactory</a:t>
            </a:r>
            <a:br>
              <a:rPr lang="en-US" dirty="0"/>
            </a:br>
            <a:endParaRPr lang="en-US" dirty="0"/>
          </a:p>
        </p:txBody>
      </p:sp>
      <p:sp>
        <p:nvSpPr>
          <p:cNvPr id="22" name="Title 1">
            <a:extLst>
              <a:ext uri="{FF2B5EF4-FFF2-40B4-BE49-F238E27FC236}">
                <a16:creationId xmlns:a16="http://schemas.microsoft.com/office/drawing/2014/main" id="{08EBF4D8-BD01-080E-A7B3-8A02A77F950C}"/>
              </a:ext>
            </a:extLst>
          </p:cNvPr>
          <p:cNvSpPr txBox="1">
            <a:spLocks/>
          </p:cNvSpPr>
          <p:nvPr/>
        </p:nvSpPr>
        <p:spPr>
          <a:xfrm>
            <a:off x="934129" y="-615655"/>
            <a:ext cx="5260680" cy="2717508"/>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endParaRPr lang="en-US" b="1" dirty="0"/>
          </a:p>
        </p:txBody>
      </p:sp>
      <p:sp>
        <p:nvSpPr>
          <p:cNvPr id="2" name="TextBox 1">
            <a:extLst>
              <a:ext uri="{FF2B5EF4-FFF2-40B4-BE49-F238E27FC236}">
                <a16:creationId xmlns:a16="http://schemas.microsoft.com/office/drawing/2014/main" id="{896F32A5-BE12-A9DB-0DFB-FA32E0EDC210}"/>
              </a:ext>
            </a:extLst>
          </p:cNvPr>
          <p:cNvSpPr txBox="1"/>
          <p:nvPr/>
        </p:nvSpPr>
        <p:spPr>
          <a:xfrm>
            <a:off x="1083406" y="2187591"/>
            <a:ext cx="4838203" cy="1477328"/>
          </a:xfrm>
          <a:prstGeom prst="rect">
            <a:avLst/>
          </a:prstGeom>
          <a:noFill/>
        </p:spPr>
        <p:txBody>
          <a:bodyPr wrap="square" rtlCol="0">
            <a:spAutoFit/>
          </a:bodyPr>
          <a:lstStyle/>
          <a:p>
            <a:r>
              <a:rPr lang="en-US" sz="1800" kern="1200" dirty="0">
                <a:solidFill>
                  <a:schemeClr val="tx1"/>
                </a:solidFill>
                <a:latin typeface="+mn-lt"/>
                <a:ea typeface="+mn-ea"/>
                <a:cs typeface="+mn-cs"/>
              </a:rPr>
              <a:t>Olfactory is used in a Montessori class to develop children’s sense of smell </a:t>
            </a:r>
            <a:r>
              <a:rPr lang="en-US" dirty="0"/>
              <a:t>.</a:t>
            </a:r>
            <a:r>
              <a:rPr lang="en-US" sz="1800" kern="1200" dirty="0">
                <a:solidFill>
                  <a:schemeClr val="tx1"/>
                </a:solidFill>
                <a:latin typeface="+mn-lt"/>
                <a:ea typeface="+mn-ea"/>
                <a:cs typeface="+mn-cs"/>
              </a:rPr>
              <a:t>You will often present </a:t>
            </a:r>
            <a:r>
              <a:rPr lang="en-US" sz="1800" b="1" kern="1200" dirty="0">
                <a:solidFill>
                  <a:srgbClr val="FF0000"/>
                </a:solidFill>
                <a:latin typeface="+mn-lt"/>
                <a:ea typeface="+mn-ea"/>
                <a:cs typeface="+mn-cs"/>
              </a:rPr>
              <a:t>The Smelling Bottles </a:t>
            </a:r>
            <a:r>
              <a:rPr lang="en-US" sz="1800" kern="1200" dirty="0">
                <a:solidFill>
                  <a:schemeClr val="tx1"/>
                </a:solidFill>
                <a:latin typeface="+mn-lt"/>
                <a:ea typeface="+mn-ea"/>
                <a:cs typeface="+mn-cs"/>
              </a:rPr>
              <a:t>activity to teach children about the different smells in their environment.</a:t>
            </a:r>
          </a:p>
          <a:p>
            <a:endParaRPr lang="en-US" sz="1800" kern="1200" dirty="0">
              <a:solidFill>
                <a:schemeClr val="tx1"/>
              </a:solidFill>
              <a:latin typeface="+mn-lt"/>
              <a:ea typeface="+mn-ea"/>
              <a:cs typeface="+mn-cs"/>
            </a:endParaRPr>
          </a:p>
        </p:txBody>
      </p:sp>
      <p:pic>
        <p:nvPicPr>
          <p:cNvPr id="5" name="Picture 4" descr="A picture containing person, indoor, child, sitting&#10;&#10;Description automatically generated">
            <a:extLst>
              <a:ext uri="{FF2B5EF4-FFF2-40B4-BE49-F238E27FC236}">
                <a16:creationId xmlns:a16="http://schemas.microsoft.com/office/drawing/2014/main" id="{700F4BED-6AD8-46AE-7BD3-E04FED273AC5}"/>
              </a:ext>
            </a:extLst>
          </p:cNvPr>
          <p:cNvPicPr>
            <a:picLocks noChangeAspect="1"/>
          </p:cNvPicPr>
          <p:nvPr/>
        </p:nvPicPr>
        <p:blipFill>
          <a:blip r:embed="rId4">
            <a:alphaModFix amt="35000"/>
          </a:blip>
          <a:stretch>
            <a:fillRect/>
          </a:stretch>
        </p:blipFill>
        <p:spPr>
          <a:xfrm>
            <a:off x="7219911" y="-40224"/>
            <a:ext cx="4014811" cy="6938448"/>
          </a:xfrm>
          <a:prstGeom prst="rect">
            <a:avLst/>
          </a:prstGeom>
        </p:spPr>
      </p:pic>
    </p:spTree>
    <p:extLst>
      <p:ext uri="{BB962C8B-B14F-4D97-AF65-F5344CB8AC3E}">
        <p14:creationId xmlns:p14="http://schemas.microsoft.com/office/powerpoint/2010/main" val="1400477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95" name="Group 94">
            <a:extLst>
              <a:ext uri="{FF2B5EF4-FFF2-40B4-BE49-F238E27FC236}">
                <a16:creationId xmlns:a16="http://schemas.microsoft.com/office/drawing/2014/main" id="{08F94D66-27EC-4CB8-8226-D7F41C16186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96" name="Freeform 6">
              <a:extLst>
                <a:ext uri="{FF2B5EF4-FFF2-40B4-BE49-F238E27FC236}">
                  <a16:creationId xmlns:a16="http://schemas.microsoft.com/office/drawing/2014/main" id="{1A53964C-7D93-4C48-A4A6-C4C2C393C5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97" name="Freeform 7">
              <a:extLst>
                <a:ext uri="{FF2B5EF4-FFF2-40B4-BE49-F238E27FC236}">
                  <a16:creationId xmlns:a16="http://schemas.microsoft.com/office/drawing/2014/main" id="{9C944EEC-539E-4389-8785-58E65D04E8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98" name="Freeform 9">
              <a:extLst>
                <a:ext uri="{FF2B5EF4-FFF2-40B4-BE49-F238E27FC236}">
                  <a16:creationId xmlns:a16="http://schemas.microsoft.com/office/drawing/2014/main" id="{7836EB7E-895C-4D68-B92E-312B371CBD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99" name="Freeform 10">
              <a:extLst>
                <a:ext uri="{FF2B5EF4-FFF2-40B4-BE49-F238E27FC236}">
                  <a16:creationId xmlns:a16="http://schemas.microsoft.com/office/drawing/2014/main" id="{0F29242B-8CE7-4636-B326-4BEE42EB6D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00" name="Freeform 11">
              <a:extLst>
                <a:ext uri="{FF2B5EF4-FFF2-40B4-BE49-F238E27FC236}">
                  <a16:creationId xmlns:a16="http://schemas.microsoft.com/office/drawing/2014/main" id="{4D0B8E9A-7727-4AD9-974E-8815F0B20E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01" name="Freeform 12">
              <a:extLst>
                <a:ext uri="{FF2B5EF4-FFF2-40B4-BE49-F238E27FC236}">
                  <a16:creationId xmlns:a16="http://schemas.microsoft.com/office/drawing/2014/main" id="{1CD6C65C-71BE-4549-926A-1C1135FD06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useBgFill="1">
        <p:nvSpPr>
          <p:cNvPr id="103" name="Rectangle 102">
            <a:extLst>
              <a:ext uri="{FF2B5EF4-FFF2-40B4-BE49-F238E27FC236}">
                <a16:creationId xmlns:a16="http://schemas.microsoft.com/office/drawing/2014/main" id="{E58348C3-6249-4952-AA86-C63DB35EA9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5" name="Group 104">
            <a:extLst>
              <a:ext uri="{FF2B5EF4-FFF2-40B4-BE49-F238E27FC236}">
                <a16:creationId xmlns:a16="http://schemas.microsoft.com/office/drawing/2014/main" id="{DE6174AD-DBB0-43E6-98C2-738DB3A1524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959100" y="-4763"/>
            <a:ext cx="5014912" cy="6862763"/>
            <a:chOff x="2928938" y="-4763"/>
            <a:chExt cx="5014912" cy="6862763"/>
          </a:xfrm>
        </p:grpSpPr>
        <p:sp>
          <p:nvSpPr>
            <p:cNvPr id="106" name="Freeform 6">
              <a:extLst>
                <a:ext uri="{FF2B5EF4-FFF2-40B4-BE49-F238E27FC236}">
                  <a16:creationId xmlns:a16="http://schemas.microsoft.com/office/drawing/2014/main" id="{50A59800-3661-4778-9D8A-F816C85C41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107" name="Freeform 7">
              <a:extLst>
                <a:ext uri="{FF2B5EF4-FFF2-40B4-BE49-F238E27FC236}">
                  <a16:creationId xmlns:a16="http://schemas.microsoft.com/office/drawing/2014/main" id="{7A810977-C816-4698-B7E7-0E6BDED79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108" name="Freeform 9">
              <a:extLst>
                <a:ext uri="{FF2B5EF4-FFF2-40B4-BE49-F238E27FC236}">
                  <a16:creationId xmlns:a16="http://schemas.microsoft.com/office/drawing/2014/main" id="{181E4B1B-2437-4A14-8927-817FC7AED6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109" name="Freeform 10">
              <a:extLst>
                <a:ext uri="{FF2B5EF4-FFF2-40B4-BE49-F238E27FC236}">
                  <a16:creationId xmlns:a16="http://schemas.microsoft.com/office/drawing/2014/main" id="{3F98AD26-9FF7-44EA-B876-9C857F8ED9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10" name="Freeform 11">
              <a:extLst>
                <a:ext uri="{FF2B5EF4-FFF2-40B4-BE49-F238E27FC236}">
                  <a16:creationId xmlns:a16="http://schemas.microsoft.com/office/drawing/2014/main" id="{32EBB12A-A9CE-446F-9462-15DAC0D0FA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11" name="Freeform 12">
              <a:extLst>
                <a:ext uri="{FF2B5EF4-FFF2-40B4-BE49-F238E27FC236}">
                  <a16:creationId xmlns:a16="http://schemas.microsoft.com/office/drawing/2014/main" id="{85925599-F99B-48E5-A384-76136C0818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title"/>
          </p:nvPr>
        </p:nvSpPr>
        <p:spPr>
          <a:xfrm>
            <a:off x="3099725" y="-741119"/>
            <a:ext cx="8581931" cy="2127800"/>
          </a:xfrm>
        </p:spPr>
        <p:txBody>
          <a:bodyPr vert="horz" lIns="91440" tIns="45720" rIns="91440" bIns="45720" rtlCol="0" anchor="b">
            <a:normAutofit/>
          </a:bodyPr>
          <a:lstStyle/>
          <a:p>
            <a:pPr algn="r"/>
            <a:r>
              <a:rPr lang="en-US" sz="6000" b="1"/>
              <a:t>Sense of Touch/Tactile</a:t>
            </a:r>
          </a:p>
        </p:txBody>
      </p:sp>
      <p:pic>
        <p:nvPicPr>
          <p:cNvPr id="6" name="Picture 5" descr="A picture containing floor, little&#10;&#10;Description automatically generated">
            <a:extLst>
              <a:ext uri="{FF2B5EF4-FFF2-40B4-BE49-F238E27FC236}">
                <a16:creationId xmlns:a16="http://schemas.microsoft.com/office/drawing/2014/main" id="{54C96993-3781-279A-28AB-2D1F5606966B}"/>
              </a:ext>
            </a:extLst>
          </p:cNvPr>
          <p:cNvPicPr>
            <a:picLocks noChangeAspect="1"/>
          </p:cNvPicPr>
          <p:nvPr/>
        </p:nvPicPr>
        <p:blipFill rotWithShape="1">
          <a:blip r:embed="rId3"/>
          <a:srcRect l="9091" t="496" b="13681"/>
          <a:stretch/>
        </p:blipFill>
        <p:spPr>
          <a:xfrm>
            <a:off x="20" y="10"/>
            <a:ext cx="5448280" cy="6857990"/>
          </a:xfrm>
          <a:custGeom>
            <a:avLst/>
            <a:gdLst/>
            <a:ahLst/>
            <a:cxnLst/>
            <a:rect l="l" t="t" r="r" b="b"/>
            <a:pathLst>
              <a:path w="5448300" h="6858000">
                <a:moveTo>
                  <a:pt x="0" y="0"/>
                </a:moveTo>
                <a:lnTo>
                  <a:pt x="3513666" y="0"/>
                </a:lnTo>
                <a:lnTo>
                  <a:pt x="2861733" y="2548466"/>
                </a:lnTo>
                <a:lnTo>
                  <a:pt x="5448300" y="6853767"/>
                </a:lnTo>
                <a:lnTo>
                  <a:pt x="0" y="6858000"/>
                </a:lnTo>
                <a:lnTo>
                  <a:pt x="0" y="0"/>
                </a:lnTo>
                <a:close/>
              </a:path>
            </a:pathLst>
          </a:custGeom>
          <a:ln w="38100">
            <a:noFill/>
          </a:ln>
          <a:effectLst/>
        </p:spPr>
      </p:pic>
      <p:sp>
        <p:nvSpPr>
          <p:cNvPr id="4" name="TextBox 3"/>
          <p:cNvSpPr txBox="1"/>
          <p:nvPr/>
        </p:nvSpPr>
        <p:spPr>
          <a:xfrm>
            <a:off x="835320" y="1866899"/>
            <a:ext cx="5260680" cy="3124201"/>
          </a:xfrm>
          <a:prstGeom prst="rect">
            <a:avLst/>
          </a:prstGeom>
        </p:spPr>
        <p:txBody>
          <a:bodyPr vert="horz" lIns="91440" tIns="45720" rIns="91440" bIns="45720" rtlCol="0" anchor="ctr">
            <a:normAutofit/>
          </a:bodyPr>
          <a:lstStyle/>
          <a:p>
            <a:pPr>
              <a:spcBef>
                <a:spcPct val="20000"/>
              </a:spcBef>
              <a:spcAft>
                <a:spcPts val="600"/>
              </a:spcAft>
              <a:buClr>
                <a:schemeClr val="accent1">
                  <a:lumMod val="75000"/>
                </a:schemeClr>
              </a:buClr>
              <a:buSzPct val="145000"/>
            </a:pPr>
            <a:endParaRPr lang="en-US" sz="2400" dirty="0"/>
          </a:p>
        </p:txBody>
      </p:sp>
      <p:pic>
        <p:nvPicPr>
          <p:cNvPr id="15" name="Picture 14" descr="C:\Users\User\Dropbox\Jolly Phonics sales\logo sign contracts bank details etc\logo 2.png">
            <a:extLst>
              <a:ext uri="{FF2B5EF4-FFF2-40B4-BE49-F238E27FC236}">
                <a16:creationId xmlns:a16="http://schemas.microsoft.com/office/drawing/2014/main" id="{127BA5FF-9067-35FB-3030-AF68D0431FC9}"/>
              </a:ext>
            </a:extLst>
          </p:cNvPr>
          <p:cNvPicPr/>
          <p:nvPr/>
        </p:nvPicPr>
        <p:blipFill rotWithShape="1">
          <a:blip r:embed="rId4">
            <a:extLst>
              <a:ext uri="{28A0092B-C50C-407E-A947-70E740481C1C}">
                <a14:useLocalDpi xmlns:a14="http://schemas.microsoft.com/office/drawing/2010/main" val="0"/>
              </a:ext>
            </a:extLst>
          </a:blip>
          <a:srcRect b="20807"/>
          <a:stretch/>
        </p:blipFill>
        <p:spPr bwMode="auto">
          <a:xfrm>
            <a:off x="10888133" y="5994400"/>
            <a:ext cx="1410736" cy="863599"/>
          </a:xfrm>
          <a:prstGeom prst="rect">
            <a:avLst/>
          </a:prstGeom>
          <a:noFill/>
          <a:ln>
            <a:noFill/>
          </a:ln>
        </p:spPr>
      </p:pic>
      <p:sp>
        <p:nvSpPr>
          <p:cNvPr id="39" name="TextBox 38">
            <a:extLst>
              <a:ext uri="{FF2B5EF4-FFF2-40B4-BE49-F238E27FC236}">
                <a16:creationId xmlns:a16="http://schemas.microsoft.com/office/drawing/2014/main" id="{D7D579D1-7E0A-D274-A78A-7EEC48508DA6}"/>
              </a:ext>
            </a:extLst>
          </p:cNvPr>
          <p:cNvSpPr txBox="1"/>
          <p:nvPr/>
        </p:nvSpPr>
        <p:spPr>
          <a:xfrm>
            <a:off x="5964238" y="1491456"/>
            <a:ext cx="6021161" cy="3046988"/>
          </a:xfrm>
          <a:prstGeom prst="rect">
            <a:avLst/>
          </a:prstGeom>
          <a:noFill/>
        </p:spPr>
        <p:txBody>
          <a:bodyPr wrap="square">
            <a:spAutoFit/>
          </a:bodyPr>
          <a:lstStyle/>
          <a:p>
            <a:pPr algn="l"/>
            <a:r>
              <a:rPr lang="en-US" sz="2400" b="0" i="0" dirty="0">
                <a:solidFill>
                  <a:srgbClr val="000000"/>
                </a:solidFill>
                <a:effectLst/>
                <a:latin typeface="americane"/>
              </a:rPr>
              <a:t>Tactile in Montessori is all about touch. Children are encouraged to touch different textures and, by using their sense of touch, heighten their perception and understanding of the world around them. </a:t>
            </a:r>
          </a:p>
          <a:p>
            <a:pPr algn="l"/>
            <a:endParaRPr lang="en-US" sz="2400" dirty="0">
              <a:solidFill>
                <a:srgbClr val="000000"/>
              </a:solidFill>
              <a:latin typeface="americane"/>
            </a:endParaRPr>
          </a:p>
          <a:p>
            <a:pPr algn="l"/>
            <a:r>
              <a:rPr lang="en-US" sz="2400" b="0" i="0" dirty="0">
                <a:solidFill>
                  <a:srgbClr val="000000"/>
                </a:solidFill>
                <a:effectLst/>
                <a:latin typeface="americane"/>
              </a:rPr>
              <a:t>As Maria Montessori said - </a:t>
            </a:r>
            <a:r>
              <a:rPr lang="en-US" sz="2400" b="0" i="1" dirty="0">
                <a:solidFill>
                  <a:srgbClr val="000000"/>
                </a:solidFill>
                <a:effectLst/>
                <a:latin typeface="americane"/>
              </a:rPr>
              <a:t>“The hands are the instruments of the mind”.</a:t>
            </a:r>
            <a:endParaRPr lang="en-US" sz="2400" b="0" i="0" dirty="0">
              <a:solidFill>
                <a:srgbClr val="000000"/>
              </a:solidFill>
              <a:effectLst/>
              <a:latin typeface="americane"/>
            </a:endParaRPr>
          </a:p>
        </p:txBody>
      </p:sp>
    </p:spTree>
    <p:extLst>
      <p:ext uri="{BB962C8B-B14F-4D97-AF65-F5344CB8AC3E}">
        <p14:creationId xmlns:p14="http://schemas.microsoft.com/office/powerpoint/2010/main" val="2293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4878A64-3064-C2DA-B45F-F386A389447F}"/>
              </a:ext>
            </a:extLst>
          </p:cNvPr>
          <p:cNvSpPr>
            <a:spLocks noGrp="1"/>
          </p:cNvSpPr>
          <p:nvPr>
            <p:ph type="title"/>
          </p:nvPr>
        </p:nvSpPr>
        <p:spPr>
          <a:xfrm>
            <a:off x="1484312" y="685800"/>
            <a:ext cx="5747778" cy="1752599"/>
          </a:xfrm>
        </p:spPr>
        <p:txBody>
          <a:bodyPr vert="horz" lIns="91440" tIns="45720" rIns="91440" bIns="45720" rtlCol="0" anchor="ctr">
            <a:normAutofit/>
          </a:bodyPr>
          <a:lstStyle/>
          <a:p>
            <a:r>
              <a:rPr lang="en-US" dirty="0"/>
              <a:t>Auditory/Sense of Hearing</a:t>
            </a:r>
          </a:p>
        </p:txBody>
      </p:sp>
      <p:sp>
        <p:nvSpPr>
          <p:cNvPr id="21" name="TextBox 20">
            <a:extLst>
              <a:ext uri="{FF2B5EF4-FFF2-40B4-BE49-F238E27FC236}">
                <a16:creationId xmlns:a16="http://schemas.microsoft.com/office/drawing/2014/main" id="{1C6C4FAE-1088-CA98-1BEC-6FBE32374E29}"/>
              </a:ext>
            </a:extLst>
          </p:cNvPr>
          <p:cNvSpPr txBox="1"/>
          <p:nvPr/>
        </p:nvSpPr>
        <p:spPr>
          <a:xfrm>
            <a:off x="1622534" y="1448104"/>
            <a:ext cx="5747778" cy="3124201"/>
          </a:xfrm>
          <a:prstGeom prst="rect">
            <a:avLst/>
          </a:prstGeom>
        </p:spPr>
        <p:txBody>
          <a:bodyPr vert="horz" lIns="91440" tIns="45720" rIns="91440" bIns="45720" rtlCol="0" anchor="ctr">
            <a:normAutofit fontScale="70000" lnSpcReduction="20000"/>
          </a:bodyPr>
          <a:lstStyle/>
          <a:p>
            <a:pPr>
              <a:spcBef>
                <a:spcPct val="20000"/>
              </a:spcBef>
              <a:spcAft>
                <a:spcPts val="600"/>
              </a:spcAft>
              <a:buClr>
                <a:schemeClr val="accent1">
                  <a:lumMod val="75000"/>
                </a:schemeClr>
              </a:buClr>
              <a:buSzPct val="145000"/>
              <a:buFont typeface="Arial"/>
              <a:buChar char="•"/>
            </a:pPr>
            <a:endParaRPr lang="en-US" b="0" i="0" dirty="0"/>
          </a:p>
          <a:p>
            <a:pPr>
              <a:spcBef>
                <a:spcPct val="20000"/>
              </a:spcBef>
              <a:spcAft>
                <a:spcPts val="600"/>
              </a:spcAft>
              <a:buClr>
                <a:schemeClr val="accent1">
                  <a:lumMod val="75000"/>
                </a:schemeClr>
              </a:buClr>
              <a:buSzPct val="145000"/>
              <a:buFont typeface="Arial"/>
              <a:buChar char="•"/>
            </a:pPr>
            <a:endParaRPr lang="en-US" dirty="0"/>
          </a:p>
          <a:p>
            <a:pPr>
              <a:spcBef>
                <a:spcPct val="20000"/>
              </a:spcBef>
              <a:spcAft>
                <a:spcPts val="600"/>
              </a:spcAft>
              <a:buClr>
                <a:schemeClr val="accent1">
                  <a:lumMod val="75000"/>
                </a:schemeClr>
              </a:buClr>
              <a:buSzPct val="145000"/>
              <a:buFont typeface="Arial"/>
              <a:buChar char="•"/>
            </a:pPr>
            <a:endParaRPr lang="en-US" b="0" i="0" dirty="0"/>
          </a:p>
          <a:p>
            <a:pPr>
              <a:spcBef>
                <a:spcPct val="20000"/>
              </a:spcBef>
              <a:spcAft>
                <a:spcPts val="600"/>
              </a:spcAft>
              <a:buClr>
                <a:schemeClr val="accent1">
                  <a:lumMod val="75000"/>
                </a:schemeClr>
              </a:buClr>
              <a:buSzPct val="145000"/>
            </a:pPr>
            <a:r>
              <a:rPr lang="en-US" sz="3000" b="0" i="0" dirty="0"/>
              <a:t>        Auditory is used in Montessori to heighten our children’s sense of sound and </a:t>
            </a:r>
            <a:r>
              <a:rPr lang="en-US" sz="3000" dirty="0"/>
              <a:t>recognize </a:t>
            </a:r>
            <a:r>
              <a:rPr lang="en-US" sz="3000" b="0" i="0" dirty="0"/>
              <a:t>them.</a:t>
            </a:r>
          </a:p>
          <a:p>
            <a:pPr>
              <a:spcBef>
                <a:spcPct val="20000"/>
              </a:spcBef>
              <a:spcAft>
                <a:spcPts val="600"/>
              </a:spcAft>
              <a:buClr>
                <a:schemeClr val="accent1">
                  <a:lumMod val="75000"/>
                </a:schemeClr>
              </a:buClr>
              <a:buSzPct val="145000"/>
              <a:buFont typeface="Arial"/>
              <a:buChar char="•"/>
            </a:pPr>
            <a:r>
              <a:rPr lang="en-US" sz="3000" b="0" i="0" dirty="0"/>
              <a:t> Montessori </a:t>
            </a:r>
            <a:r>
              <a:rPr lang="en-US" sz="3000" b="0" i="0" dirty="0">
                <a:hlinkClick r:id="rId3"/>
              </a:rPr>
              <a:t>Bells</a:t>
            </a:r>
            <a:r>
              <a:rPr lang="en-US" sz="3000" b="0" i="0" dirty="0"/>
              <a:t> </a:t>
            </a:r>
          </a:p>
          <a:p>
            <a:pPr>
              <a:spcBef>
                <a:spcPct val="20000"/>
              </a:spcBef>
              <a:spcAft>
                <a:spcPts val="600"/>
              </a:spcAft>
              <a:buClr>
                <a:schemeClr val="accent1">
                  <a:lumMod val="75000"/>
                </a:schemeClr>
              </a:buClr>
              <a:buSzPct val="145000"/>
              <a:buFont typeface="Arial"/>
              <a:buChar char="•"/>
            </a:pPr>
            <a:r>
              <a:rPr lang="en-US" sz="3000" b="0" i="0" dirty="0"/>
              <a:t> </a:t>
            </a:r>
            <a:r>
              <a:rPr lang="en-US" sz="3000" b="0" i="0" dirty="0">
                <a:hlinkClick r:id="rId4"/>
              </a:rPr>
              <a:t>Sound Cylinders</a:t>
            </a:r>
            <a:r>
              <a:rPr lang="en-US" sz="3000" b="0" i="0" dirty="0"/>
              <a:t> are wonderful activities in Sensorial to help develop this sense in our children.</a:t>
            </a:r>
          </a:p>
        </p:txBody>
      </p:sp>
      <p:pic>
        <p:nvPicPr>
          <p:cNvPr id="10" name="Picture 9" descr="A picture containing floor, indoor&#10;&#10;Description automatically generated">
            <a:extLst>
              <a:ext uri="{FF2B5EF4-FFF2-40B4-BE49-F238E27FC236}">
                <a16:creationId xmlns:a16="http://schemas.microsoft.com/office/drawing/2014/main" id="{3FFFCB17-5C12-AC5E-DB22-86742E91A027}"/>
              </a:ext>
            </a:extLst>
          </p:cNvPr>
          <p:cNvPicPr>
            <a:picLocks noChangeAspect="1"/>
          </p:cNvPicPr>
          <p:nvPr/>
        </p:nvPicPr>
        <p:blipFill>
          <a:blip r:embed="rId5">
            <a:alphaModFix amt="70000"/>
          </a:blip>
          <a:stretch>
            <a:fillRect/>
          </a:stretch>
        </p:blipFill>
        <p:spPr>
          <a:xfrm>
            <a:off x="7847954" y="645285"/>
            <a:ext cx="3360057" cy="2520043"/>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pic>
        <p:nvPicPr>
          <p:cNvPr id="28" name="Picture 27" descr="C:\Users\User\Dropbox\Jolly Phonics sales\logo sign contracts bank details etc\logo 2.png">
            <a:extLst>
              <a:ext uri="{FF2B5EF4-FFF2-40B4-BE49-F238E27FC236}">
                <a16:creationId xmlns:a16="http://schemas.microsoft.com/office/drawing/2014/main" id="{4ABF1DF1-52C2-0C11-7028-F6F534B4EF78}"/>
              </a:ext>
            </a:extLst>
          </p:cNvPr>
          <p:cNvPicPr/>
          <p:nvPr/>
        </p:nvPicPr>
        <p:blipFill rotWithShape="1">
          <a:blip r:embed="rId6">
            <a:extLst>
              <a:ext uri="{28A0092B-C50C-407E-A947-70E740481C1C}">
                <a14:useLocalDpi xmlns:a14="http://schemas.microsoft.com/office/drawing/2010/main" val="0"/>
              </a:ext>
            </a:extLst>
          </a:blip>
          <a:srcRect b="20807"/>
          <a:stretch/>
        </p:blipFill>
        <p:spPr bwMode="auto">
          <a:xfrm>
            <a:off x="10278139" y="5574761"/>
            <a:ext cx="1913861" cy="1275908"/>
          </a:xfrm>
          <a:prstGeom prst="roundRect">
            <a:avLst>
              <a:gd name="adj" fmla="val 4380"/>
            </a:avLst>
          </a:prstGeom>
          <a:no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Tree>
    <p:extLst>
      <p:ext uri="{BB962C8B-B14F-4D97-AF65-F5344CB8AC3E}">
        <p14:creationId xmlns:p14="http://schemas.microsoft.com/office/powerpoint/2010/main" val="2615768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A922A-406D-2773-A45F-E4B877E307B5}"/>
              </a:ext>
            </a:extLst>
          </p:cNvPr>
          <p:cNvSpPr>
            <a:spLocks noGrp="1"/>
          </p:cNvSpPr>
          <p:nvPr>
            <p:ph type="title"/>
          </p:nvPr>
        </p:nvSpPr>
        <p:spPr>
          <a:xfrm>
            <a:off x="-4011714" y="5026794"/>
            <a:ext cx="10018713" cy="1752599"/>
          </a:xfrm>
        </p:spPr>
        <p:txBody>
          <a:bodyPr/>
          <a:lstStyle/>
          <a:p>
            <a:r>
              <a:rPr lang="en-US" dirty="0"/>
              <a:t>.</a:t>
            </a:r>
          </a:p>
        </p:txBody>
      </p:sp>
      <p:sp>
        <p:nvSpPr>
          <p:cNvPr id="3" name="Content Placeholder 2">
            <a:extLst>
              <a:ext uri="{FF2B5EF4-FFF2-40B4-BE49-F238E27FC236}">
                <a16:creationId xmlns:a16="http://schemas.microsoft.com/office/drawing/2014/main" id="{F94CB513-7622-E937-74AC-840307293CAE}"/>
              </a:ext>
            </a:extLst>
          </p:cNvPr>
          <p:cNvSpPr>
            <a:spLocks noGrp="1"/>
          </p:cNvSpPr>
          <p:nvPr>
            <p:ph idx="1"/>
          </p:nvPr>
        </p:nvSpPr>
        <p:spPr>
          <a:xfrm>
            <a:off x="1359183" y="5140692"/>
            <a:ext cx="10018713" cy="3124201"/>
          </a:xfrm>
        </p:spPr>
        <p:txBody>
          <a:bodyPr/>
          <a:lstStyle/>
          <a:p>
            <a:pPr marL="0" indent="0">
              <a:buNone/>
            </a:pPr>
            <a:r>
              <a:rPr lang="en-US" dirty="0"/>
              <a:t>.</a:t>
            </a:r>
          </a:p>
        </p:txBody>
      </p:sp>
      <p:sp>
        <p:nvSpPr>
          <p:cNvPr id="11" name="TextBox 10">
            <a:extLst>
              <a:ext uri="{FF2B5EF4-FFF2-40B4-BE49-F238E27FC236}">
                <a16:creationId xmlns:a16="http://schemas.microsoft.com/office/drawing/2014/main" id="{1C9F6B0D-659E-21DF-6A60-E71FE6C57D29}"/>
              </a:ext>
            </a:extLst>
          </p:cNvPr>
          <p:cNvSpPr txBox="1"/>
          <p:nvPr/>
        </p:nvSpPr>
        <p:spPr>
          <a:xfrm>
            <a:off x="3343953" y="2404780"/>
            <a:ext cx="8848047" cy="1938992"/>
          </a:xfrm>
          <a:prstGeom prst="rect">
            <a:avLst/>
          </a:prstGeom>
          <a:noFill/>
        </p:spPr>
        <p:txBody>
          <a:bodyPr wrap="square">
            <a:spAutoFit/>
          </a:bodyPr>
          <a:lstStyle/>
          <a:p>
            <a:pPr algn="l"/>
            <a:r>
              <a:rPr lang="en-US" sz="2000" b="0" i="0" dirty="0">
                <a:solidFill>
                  <a:srgbClr val="000000"/>
                </a:solidFill>
                <a:effectLst/>
                <a:latin typeface="americane"/>
              </a:rPr>
              <a:t>Gustatory is used in a Montessori classroom to help children differentiate different foods</a:t>
            </a:r>
            <a:r>
              <a:rPr lang="en-US" sz="2000" dirty="0">
                <a:solidFill>
                  <a:srgbClr val="000000"/>
                </a:solidFill>
                <a:latin typeface="americane"/>
              </a:rPr>
              <a:t> by </a:t>
            </a:r>
            <a:r>
              <a:rPr lang="en-US" sz="2000" b="0" i="0" dirty="0">
                <a:solidFill>
                  <a:srgbClr val="000000"/>
                </a:solidFill>
                <a:effectLst/>
                <a:latin typeface="americane"/>
              </a:rPr>
              <a:t>different tastes. </a:t>
            </a:r>
          </a:p>
          <a:p>
            <a:pPr marL="342900" indent="-342900" algn="l">
              <a:buFont typeface="Wingdings" panose="05000000000000000000" pitchFamily="2" charset="2"/>
              <a:buChar char="§"/>
            </a:pPr>
            <a:r>
              <a:rPr lang="en-US" sz="2000" b="0" i="0" dirty="0">
                <a:solidFill>
                  <a:srgbClr val="000000"/>
                </a:solidFill>
                <a:effectLst/>
                <a:latin typeface="americane"/>
              </a:rPr>
              <a:t>Sour</a:t>
            </a:r>
          </a:p>
          <a:p>
            <a:pPr marL="342900" indent="-342900" algn="l">
              <a:buFont typeface="Wingdings" panose="05000000000000000000" pitchFamily="2" charset="2"/>
              <a:buChar char="§"/>
            </a:pPr>
            <a:r>
              <a:rPr lang="en-US" sz="2000" dirty="0">
                <a:solidFill>
                  <a:srgbClr val="000000"/>
                </a:solidFill>
                <a:latin typeface="americane"/>
              </a:rPr>
              <a:t>Bitter</a:t>
            </a:r>
          </a:p>
          <a:p>
            <a:pPr marL="342900" indent="-342900" algn="l">
              <a:buFont typeface="Wingdings" panose="05000000000000000000" pitchFamily="2" charset="2"/>
              <a:buChar char="§"/>
            </a:pPr>
            <a:r>
              <a:rPr lang="en-US" sz="2000" b="0" i="0" dirty="0">
                <a:solidFill>
                  <a:srgbClr val="000000"/>
                </a:solidFill>
                <a:effectLst/>
                <a:latin typeface="americane"/>
              </a:rPr>
              <a:t>Sweet</a:t>
            </a:r>
          </a:p>
          <a:p>
            <a:pPr marL="342900" indent="-342900" algn="l">
              <a:buFont typeface="Wingdings" panose="05000000000000000000" pitchFamily="2" charset="2"/>
              <a:buChar char="§"/>
            </a:pPr>
            <a:r>
              <a:rPr lang="en-US" sz="2000" dirty="0">
                <a:solidFill>
                  <a:srgbClr val="000000"/>
                </a:solidFill>
                <a:latin typeface="americane"/>
              </a:rPr>
              <a:t>Salty</a:t>
            </a:r>
            <a:endParaRPr lang="en-US" sz="2000" b="0" i="0" dirty="0">
              <a:solidFill>
                <a:srgbClr val="000000"/>
              </a:solidFill>
              <a:effectLst/>
              <a:latin typeface="americane"/>
            </a:endParaRPr>
          </a:p>
        </p:txBody>
      </p:sp>
      <p:pic>
        <p:nvPicPr>
          <p:cNvPr id="7" name="Picture 6">
            <a:extLst>
              <a:ext uri="{FF2B5EF4-FFF2-40B4-BE49-F238E27FC236}">
                <a16:creationId xmlns:a16="http://schemas.microsoft.com/office/drawing/2014/main" id="{202B692B-63F4-B2AC-B139-F1050EF8D6FE}"/>
              </a:ext>
            </a:extLst>
          </p:cNvPr>
          <p:cNvPicPr>
            <a:picLocks noChangeAspect="1"/>
          </p:cNvPicPr>
          <p:nvPr/>
        </p:nvPicPr>
        <p:blipFill>
          <a:blip r:embed="rId2"/>
          <a:stretch>
            <a:fillRect/>
          </a:stretch>
        </p:blipFill>
        <p:spPr>
          <a:xfrm rot="10800000" flipH="1" flipV="1">
            <a:off x="10356112" y="5513034"/>
            <a:ext cx="1763400" cy="1266359"/>
          </a:xfrm>
          <a:prstGeom prst="rect">
            <a:avLst/>
          </a:prstGeom>
        </p:spPr>
      </p:pic>
      <p:sp>
        <p:nvSpPr>
          <p:cNvPr id="8" name="TextBox 7">
            <a:extLst>
              <a:ext uri="{FF2B5EF4-FFF2-40B4-BE49-F238E27FC236}">
                <a16:creationId xmlns:a16="http://schemas.microsoft.com/office/drawing/2014/main" id="{AB0C52B9-9DF4-DFE3-A2B3-6E8C5F95A048}"/>
              </a:ext>
            </a:extLst>
          </p:cNvPr>
          <p:cNvSpPr txBox="1"/>
          <p:nvPr/>
        </p:nvSpPr>
        <p:spPr>
          <a:xfrm>
            <a:off x="4914107" y="1207752"/>
            <a:ext cx="6209412" cy="584775"/>
          </a:xfrm>
          <a:prstGeom prst="rect">
            <a:avLst/>
          </a:prstGeom>
          <a:noFill/>
        </p:spPr>
        <p:txBody>
          <a:bodyPr wrap="square" rtlCol="0">
            <a:spAutoFit/>
          </a:bodyPr>
          <a:lstStyle/>
          <a:p>
            <a:r>
              <a:rPr lang="en-US" sz="3200" b="1" dirty="0"/>
              <a:t>Gustatory/Sense of Taste</a:t>
            </a:r>
            <a:endParaRPr lang="en-US" sz="3200" b="1" kern="1200" dirty="0">
              <a:solidFill>
                <a:schemeClr val="tx1"/>
              </a:solidFill>
              <a:latin typeface="+mn-lt"/>
              <a:ea typeface="+mn-ea"/>
              <a:cs typeface="+mn-cs"/>
            </a:endParaRPr>
          </a:p>
        </p:txBody>
      </p:sp>
      <p:pic>
        <p:nvPicPr>
          <p:cNvPr id="13" name="Picture 12" descr="A group of people sitting around a table with cups and saucers&#10;&#10;Description automatically generated with medium confidence">
            <a:extLst>
              <a:ext uri="{FF2B5EF4-FFF2-40B4-BE49-F238E27FC236}">
                <a16:creationId xmlns:a16="http://schemas.microsoft.com/office/drawing/2014/main" id="{C961803D-33E4-EF43-2B6C-43432D76C9D3}"/>
              </a:ext>
            </a:extLst>
          </p:cNvPr>
          <p:cNvPicPr>
            <a:picLocks noChangeAspect="1"/>
          </p:cNvPicPr>
          <p:nvPr/>
        </p:nvPicPr>
        <p:blipFill>
          <a:blip r:embed="rId3"/>
          <a:stretch>
            <a:fillRect/>
          </a:stretch>
        </p:blipFill>
        <p:spPr>
          <a:xfrm>
            <a:off x="-1" y="1"/>
            <a:ext cx="3081684" cy="6853878"/>
          </a:xfrm>
          <a:prstGeom prst="rect">
            <a:avLst/>
          </a:prstGeom>
        </p:spPr>
      </p:pic>
    </p:spTree>
    <p:extLst>
      <p:ext uri="{BB962C8B-B14F-4D97-AF65-F5344CB8AC3E}">
        <p14:creationId xmlns:p14="http://schemas.microsoft.com/office/powerpoint/2010/main" val="2101268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28" name="Group 9">
            <a:extLst>
              <a:ext uri="{FF2B5EF4-FFF2-40B4-BE49-F238E27FC236}">
                <a16:creationId xmlns:a16="http://schemas.microsoft.com/office/drawing/2014/main" id="{089D35B1-0ED5-4358-8CAE-A9E49412AAA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1" name="Freeform 6">
              <a:extLst>
                <a:ext uri="{FF2B5EF4-FFF2-40B4-BE49-F238E27FC236}">
                  <a16:creationId xmlns:a16="http://schemas.microsoft.com/office/drawing/2014/main" id="{DDEF6545-5A42-469E-8778-86CA01CD46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2" name="Freeform 7">
              <a:extLst>
                <a:ext uri="{FF2B5EF4-FFF2-40B4-BE49-F238E27FC236}">
                  <a16:creationId xmlns:a16="http://schemas.microsoft.com/office/drawing/2014/main" id="{3B08853F-842C-4D0A-9A89-D05CB39903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3" name="Freeform 8">
              <a:extLst>
                <a:ext uri="{FF2B5EF4-FFF2-40B4-BE49-F238E27FC236}">
                  <a16:creationId xmlns:a16="http://schemas.microsoft.com/office/drawing/2014/main" id="{A436FB18-2D01-4AAB-AD10-2D1208310F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4" name="Freeform 9">
              <a:extLst>
                <a:ext uri="{FF2B5EF4-FFF2-40B4-BE49-F238E27FC236}">
                  <a16:creationId xmlns:a16="http://schemas.microsoft.com/office/drawing/2014/main" id="{9EFB8341-7A7B-46E4-AF94-689147AD05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5" name="Freeform 10">
              <a:extLst>
                <a:ext uri="{FF2B5EF4-FFF2-40B4-BE49-F238E27FC236}">
                  <a16:creationId xmlns:a16="http://schemas.microsoft.com/office/drawing/2014/main" id="{C4D84136-7804-4605-AC9F-238A3665E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6" name="Freeform 11">
              <a:extLst>
                <a:ext uri="{FF2B5EF4-FFF2-40B4-BE49-F238E27FC236}">
                  <a16:creationId xmlns:a16="http://schemas.microsoft.com/office/drawing/2014/main" id="{4EC6F81C-51C2-4A6F-8B94-562DA67362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9" name="Rectangle 17">
            <a:extLst>
              <a:ext uri="{FF2B5EF4-FFF2-40B4-BE49-F238E27FC236}">
                <a16:creationId xmlns:a16="http://schemas.microsoft.com/office/drawing/2014/main" id="{7FF78026-DEBB-4D5A-9A4E-872456603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64C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E05E1684-CF44-4EAD-B3A4-FCE98461F3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utoShape 2" descr="blob:https://web.whatsapp.com/dfcde848-d263-4ac2-bb09-cc8e77c6b0c9"/>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a:extLst>
              <a:ext uri="{FF2B5EF4-FFF2-40B4-BE49-F238E27FC236}">
                <a16:creationId xmlns:a16="http://schemas.microsoft.com/office/drawing/2014/main" id="{C7A53612-CACC-FEB6-0768-60D8F624B78E}"/>
              </a:ext>
            </a:extLst>
          </p:cNvPr>
          <p:cNvPicPr>
            <a:picLocks noChangeAspect="1"/>
          </p:cNvPicPr>
          <p:nvPr/>
        </p:nvPicPr>
        <p:blipFill>
          <a:blip r:embed="rId3"/>
          <a:stretch>
            <a:fillRect/>
          </a:stretch>
        </p:blipFill>
        <p:spPr>
          <a:xfrm>
            <a:off x="6624084" y="480059"/>
            <a:ext cx="5057779" cy="5897880"/>
          </a:xfrm>
          <a:prstGeom prst="rect">
            <a:avLst/>
          </a:prstGeom>
        </p:spPr>
      </p:pic>
      <p:pic>
        <p:nvPicPr>
          <p:cNvPr id="9" name="Picture 8" descr="Graphical user interface, text, application&#10;&#10;Description automatically generated">
            <a:extLst>
              <a:ext uri="{FF2B5EF4-FFF2-40B4-BE49-F238E27FC236}">
                <a16:creationId xmlns:a16="http://schemas.microsoft.com/office/drawing/2014/main" id="{9916EB7A-E926-AEA8-E86A-C0AE2B157345}"/>
              </a:ext>
            </a:extLst>
          </p:cNvPr>
          <p:cNvPicPr>
            <a:picLocks noChangeAspect="1"/>
          </p:cNvPicPr>
          <p:nvPr/>
        </p:nvPicPr>
        <p:blipFill>
          <a:blip r:embed="rId4"/>
          <a:stretch>
            <a:fillRect/>
          </a:stretch>
        </p:blipFill>
        <p:spPr>
          <a:xfrm>
            <a:off x="477012" y="480059"/>
            <a:ext cx="6147072" cy="5876362"/>
          </a:xfrm>
          <a:prstGeom prst="rect">
            <a:avLst/>
          </a:prstGeom>
        </p:spPr>
      </p:pic>
    </p:spTree>
    <p:extLst>
      <p:ext uri="{BB962C8B-B14F-4D97-AF65-F5344CB8AC3E}">
        <p14:creationId xmlns:p14="http://schemas.microsoft.com/office/powerpoint/2010/main" val="11733889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2140</TotalTime>
  <Words>284</Words>
  <Application>Microsoft Office PowerPoint</Application>
  <PresentationFormat>Widescreen</PresentationFormat>
  <Paragraphs>36</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americane</vt:lpstr>
      <vt:lpstr>Arial</vt:lpstr>
      <vt:lpstr>Calibri</vt:lpstr>
      <vt:lpstr>Corbel</vt:lpstr>
      <vt:lpstr>Wingdings</vt:lpstr>
      <vt:lpstr>Parallax</vt:lpstr>
      <vt:lpstr>Preschool Professional Course</vt:lpstr>
      <vt:lpstr>Sensorial</vt:lpstr>
      <vt:lpstr>Learning</vt:lpstr>
      <vt:lpstr>Visual Sense</vt:lpstr>
      <vt:lpstr> Sense of Smell/Olfactory </vt:lpstr>
      <vt:lpstr>Sense of Touch/Tactile</vt:lpstr>
      <vt:lpstr>Auditory/Sense of Hearing</vt:lpstr>
      <vt:lpstr>.</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Jolly Phonics Training Course</dc:title>
  <dc:creator>Administrator</dc:creator>
  <cp:lastModifiedBy>Sabeen Asad</cp:lastModifiedBy>
  <cp:revision>59</cp:revision>
  <dcterms:created xsi:type="dcterms:W3CDTF">2019-04-05T04:13:32Z</dcterms:created>
  <dcterms:modified xsi:type="dcterms:W3CDTF">2022-06-28T16:12:11Z</dcterms:modified>
</cp:coreProperties>
</file>