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70" r:id="rId4"/>
    <p:sldId id="271" r:id="rId5"/>
    <p:sldId id="269" r:id="rId6"/>
    <p:sldId id="272" r:id="rId7"/>
    <p:sldId id="273" r:id="rId8"/>
    <p:sldId id="27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8" autoAdjust="0"/>
    <p:restoredTop sz="94660"/>
  </p:normalViewPr>
  <p:slideViewPr>
    <p:cSldViewPr snapToGrid="0">
      <p:cViewPr>
        <p:scale>
          <a:sx n="50" d="100"/>
          <a:sy n="50" d="100"/>
        </p:scale>
        <p:origin x="-1212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787E-2743-42D0-B880-15F3202F04EF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5362-FF47-4C7A-BD47-26B8AFE9C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31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Preschool professional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Module 1</a:t>
            </a:r>
          </a:p>
          <a:p>
            <a:r>
              <a:rPr lang="en-US" b="1" dirty="0" smtClean="0"/>
              <a:t>Instructor</a:t>
            </a:r>
            <a:r>
              <a:rPr lang="en-US" dirty="0" smtClean="0"/>
              <a:t>-Sidra </a:t>
            </a:r>
            <a:r>
              <a:rPr lang="en-US" dirty="0" err="1" smtClean="0"/>
              <a:t>Rauf</a:t>
            </a:r>
            <a:endParaRPr lang="en-US" dirty="0"/>
          </a:p>
          <a:p>
            <a:r>
              <a:rPr lang="en-US" b="1" dirty="0" smtClean="0"/>
              <a:t>Area</a:t>
            </a:r>
            <a:r>
              <a:rPr lang="en-US" dirty="0" smtClean="0"/>
              <a:t>- STEM/STEAM Education</a:t>
            </a:r>
            <a:endParaRPr lang="en-US" dirty="0"/>
          </a:p>
          <a:p>
            <a:r>
              <a:rPr lang="en-US" b="1" dirty="0" smtClean="0"/>
              <a:t>Topic</a:t>
            </a:r>
            <a:r>
              <a:rPr lang="en-US" dirty="0" smtClean="0"/>
              <a:t>-INTRODUCTION TO STEAM AND ITS BENEFITS</a:t>
            </a:r>
            <a:endParaRPr lang="en-US" dirty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2087673" y="582668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0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1" y="266700"/>
            <a:ext cx="10018713" cy="1752599"/>
          </a:xfrm>
        </p:spPr>
        <p:txBody>
          <a:bodyPr/>
          <a:lstStyle/>
          <a:p>
            <a:r>
              <a:rPr lang="en-US" b="1" dirty="0" smtClean="0"/>
              <a:t>Course Content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1" y="2000251"/>
            <a:ext cx="5221289" cy="371475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STEM/STEAM</a:t>
            </a:r>
          </a:p>
          <a:p>
            <a:r>
              <a:rPr lang="en-US" dirty="0" smtClean="0"/>
              <a:t>The benefits of STEAM</a:t>
            </a:r>
          </a:p>
          <a:p>
            <a:r>
              <a:rPr lang="en-US" dirty="0" smtClean="0"/>
              <a:t>STEM/STEAM Enterprise Skills</a:t>
            </a:r>
          </a:p>
          <a:p>
            <a:r>
              <a:rPr lang="en-US" dirty="0" smtClean="0"/>
              <a:t>STEAM Learning process with Integrated Foundation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012011-1D22-A140-B2C5-4B851478B8D8}"/>
              </a:ext>
            </a:extLst>
          </p:cNvPr>
          <p:cNvSpPr txBox="1"/>
          <p:nvPr/>
        </p:nvSpPr>
        <p:spPr>
          <a:xfrm>
            <a:off x="5122985" y="17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isspng-content-marketing-social-video-marketing-video-pro-in-maintenance-5adadb1d0e0a75.37594942152429238105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59" y="1402346"/>
            <a:ext cx="5055691" cy="4541253"/>
          </a:xfrm>
          <a:prstGeom prst="rect">
            <a:avLst/>
          </a:prstGeom>
        </p:spPr>
      </p:pic>
      <p:pic>
        <p:nvPicPr>
          <p:cNvPr id="6" name="Picture 5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5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261" y="590551"/>
            <a:ext cx="10018713" cy="781050"/>
          </a:xfrm>
        </p:spPr>
        <p:txBody>
          <a:bodyPr/>
          <a:lstStyle/>
          <a:p>
            <a:r>
              <a:rPr lang="en-US" b="1" dirty="0" smtClean="0"/>
              <a:t>Course 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1" y="2343149"/>
            <a:ext cx="5659440" cy="312420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This course will enable you to: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Encourages original thinking and expression.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 .Encourages collaborative and hands-on learning.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 Children grow self-assurance. 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.Encourages pupils to become change </a:t>
            </a:r>
            <a:r>
              <a:rPr lang="en-US" sz="2200" dirty="0" smtClean="0"/>
              <a:t>makers.</a:t>
            </a:r>
            <a:endParaRPr lang="en-US" dirty="0"/>
          </a:p>
        </p:txBody>
      </p:sp>
      <p:pic>
        <p:nvPicPr>
          <p:cNvPr id="4" name="Picture 3" descr="pnge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915" y="1429169"/>
            <a:ext cx="5396386" cy="5104981"/>
          </a:xfrm>
          <a:prstGeom prst="rect">
            <a:avLst/>
          </a:prstGeo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1" y="-323850"/>
            <a:ext cx="10018713" cy="175259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What is STEM?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0" y="3733799"/>
            <a:ext cx="10117140" cy="3124201"/>
          </a:xfrm>
        </p:spPr>
        <p:txBody>
          <a:bodyPr/>
          <a:lstStyle/>
          <a:p>
            <a:r>
              <a:rPr lang="en-US" dirty="0" smtClean="0"/>
              <a:t>STEM education is the intentional integration of science, technology, engineering, and </a:t>
            </a:r>
            <a:r>
              <a:rPr lang="en-US" dirty="0" smtClean="0"/>
              <a:t>mathematics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s </a:t>
            </a:r>
            <a:r>
              <a:rPr lang="en-US" dirty="0" smtClean="0"/>
              <a:t>well as their associated practices, to create a student-centered learning </a:t>
            </a:r>
            <a:r>
              <a:rPr lang="en-US" dirty="0" smtClean="0"/>
              <a:t>environment.</a:t>
            </a:r>
            <a:endParaRPr lang="en-US" dirty="0"/>
          </a:p>
        </p:txBody>
      </p:sp>
      <p:pic>
        <p:nvPicPr>
          <p:cNvPr id="4" name="Picture 3" descr="steam-fields-science-technology-engineering-and-mathematics-science-c811f4267591838d3724dca3f28afb00.png"/>
          <p:cNvPicPr>
            <a:picLocks noChangeAspect="1"/>
          </p:cNvPicPr>
          <p:nvPr/>
        </p:nvPicPr>
        <p:blipFill>
          <a:blip r:embed="rId2"/>
          <a:srcRect b="7631"/>
          <a:stretch>
            <a:fillRect/>
          </a:stretch>
        </p:blipFill>
        <p:spPr>
          <a:xfrm>
            <a:off x="2641543" y="514350"/>
            <a:ext cx="7175614" cy="3654724"/>
          </a:xfrm>
          <a:prstGeom prst="rect">
            <a:avLst/>
          </a:prstGeo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361" y="1"/>
            <a:ext cx="10018713" cy="106679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is STEAM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0" y="3733799"/>
            <a:ext cx="10018713" cy="3124201"/>
          </a:xfrm>
        </p:spPr>
        <p:txBody>
          <a:bodyPr>
            <a:normAutofit/>
          </a:bodyPr>
          <a:lstStyle/>
          <a:p>
            <a:r>
              <a:rPr lang="en-US" dirty="0" smtClean="0"/>
              <a:t>STEAM is a learning approach that guides student inquiry, conversation, and critical thinking via the application of Science, Technology, Engineering, the Arts, and Mathematics.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012011-1D22-A140-B2C5-4B851478B8D8}"/>
              </a:ext>
            </a:extLst>
          </p:cNvPr>
          <p:cNvSpPr txBox="1"/>
          <p:nvPr/>
        </p:nvSpPr>
        <p:spPr>
          <a:xfrm>
            <a:off x="5122985" y="17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Daco_40684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71803"/>
            <a:ext cx="7810500" cy="2884560"/>
          </a:xfrm>
          <a:prstGeom prst="rect">
            <a:avLst/>
          </a:prstGeom>
        </p:spPr>
      </p:pic>
      <p:pic>
        <p:nvPicPr>
          <p:cNvPr id="6" name="Picture 5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5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1" y="685800"/>
            <a:ext cx="5754689" cy="1752599"/>
          </a:xfrm>
        </p:spPr>
        <p:txBody>
          <a:bodyPr/>
          <a:lstStyle/>
          <a:p>
            <a:r>
              <a:rPr lang="en-US" b="1" dirty="0" smtClean="0"/>
              <a:t>Benefits of STEAM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111" y="2190749"/>
            <a:ext cx="5564189" cy="41910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Every field is built on the STEAM </a:t>
            </a:r>
            <a:r>
              <a:rPr lang="en-US" dirty="0" smtClean="0"/>
              <a:t>concepts.</a:t>
            </a:r>
          </a:p>
          <a:p>
            <a:r>
              <a:rPr lang="en-US" dirty="0" smtClean="0"/>
              <a:t>C</a:t>
            </a:r>
            <a:r>
              <a:rPr lang="en-US" dirty="0" smtClean="0"/>
              <a:t>ritical </a:t>
            </a:r>
            <a:r>
              <a:rPr lang="en-US" dirty="0" smtClean="0"/>
              <a:t>thinking, asking excellent questions, observation, and discovery.</a:t>
            </a:r>
          </a:p>
          <a:p>
            <a:r>
              <a:rPr lang="en-US" dirty="0" smtClean="0"/>
              <a:t>STEAM learning allows students and teachers to develop more real-world connections.</a:t>
            </a:r>
          </a:p>
          <a:p>
            <a:r>
              <a:rPr lang="en-US" dirty="0" smtClean="0"/>
              <a:t>Students investigate and respond to authentic, interesting, and difficult issues, </a:t>
            </a:r>
            <a:r>
              <a:rPr lang="en-US" dirty="0" smtClean="0"/>
              <a:t>problems.</a:t>
            </a:r>
          </a:p>
          <a:p>
            <a:r>
              <a:rPr lang="en-US" dirty="0" smtClean="0"/>
              <a:t>Challenges </a:t>
            </a:r>
            <a:r>
              <a:rPr lang="en-US" dirty="0" smtClean="0"/>
              <a:t>using open collaboration, communication, </a:t>
            </a:r>
            <a:r>
              <a:rPr lang="en-US" dirty="0" smtClean="0"/>
              <a:t>creativity.</a:t>
            </a:r>
          </a:p>
          <a:p>
            <a:r>
              <a:rPr lang="en-US" dirty="0" smtClean="0"/>
              <a:t>C</a:t>
            </a:r>
            <a:r>
              <a:rPr lang="en-US" dirty="0" smtClean="0"/>
              <a:t>ritical </a:t>
            </a:r>
            <a:r>
              <a:rPr lang="en-US" dirty="0" smtClean="0"/>
              <a:t>thinking to address small and large real-world problems.</a:t>
            </a:r>
            <a:endParaRPr lang="en-US" dirty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ngegg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03" y="2026637"/>
            <a:ext cx="6309645" cy="4202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STEM/STEAM Enterprise Skills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409700" y="1842654"/>
            <a:ext cx="3633355" cy="56803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Team Work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4530436" y="1704108"/>
            <a:ext cx="845127" cy="8174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0613;p85"/>
          <p:cNvSpPr/>
          <p:nvPr/>
        </p:nvSpPr>
        <p:spPr>
          <a:xfrm>
            <a:off x="4668982" y="1814945"/>
            <a:ext cx="581891" cy="581891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710795" y="1842654"/>
            <a:ext cx="3422073" cy="5680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Digital Literacy      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9751868" y="1693717"/>
            <a:ext cx="845127" cy="8174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oogle Shape;11730;p89"/>
          <p:cNvGrpSpPr/>
          <p:nvPr/>
        </p:nvGrpSpPr>
        <p:grpSpPr>
          <a:xfrm>
            <a:off x="9984093" y="1922989"/>
            <a:ext cx="420796" cy="370732"/>
            <a:chOff x="-3137650" y="2067900"/>
            <a:chExt cx="291450" cy="256775"/>
          </a:xfrm>
        </p:grpSpPr>
        <p:sp>
          <p:nvSpPr>
            <p:cNvPr id="12" name="Google Shape;11731;p89"/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32;p89"/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33;p89"/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38250" y="2814204"/>
            <a:ext cx="3900055" cy="8433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Communication Skills</a:t>
            </a:r>
            <a:endParaRPr lang="en-US" sz="3200" b="1" dirty="0"/>
          </a:p>
        </p:txBody>
      </p:sp>
      <p:sp>
        <p:nvSpPr>
          <p:cNvPr id="16" name="Oval 15"/>
          <p:cNvSpPr/>
          <p:nvPr/>
        </p:nvSpPr>
        <p:spPr>
          <a:xfrm>
            <a:off x="4797136" y="2647950"/>
            <a:ext cx="994064" cy="11049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oogle Shape;11824;p89"/>
          <p:cNvSpPr/>
          <p:nvPr/>
        </p:nvSpPr>
        <p:spPr>
          <a:xfrm>
            <a:off x="5038160" y="2888251"/>
            <a:ext cx="543490" cy="597899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6748895" y="2966604"/>
            <a:ext cx="3422073" cy="5680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Problem Solving</a:t>
            </a:r>
            <a:endParaRPr lang="en-US" sz="3200" b="1" dirty="0"/>
          </a:p>
        </p:txBody>
      </p:sp>
      <p:sp>
        <p:nvSpPr>
          <p:cNvPr id="20" name="Oval 19"/>
          <p:cNvSpPr/>
          <p:nvPr/>
        </p:nvSpPr>
        <p:spPr>
          <a:xfrm>
            <a:off x="9904268" y="2817667"/>
            <a:ext cx="845127" cy="8174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oogle Shape;11246;p87"/>
          <p:cNvGrpSpPr/>
          <p:nvPr/>
        </p:nvGrpSpPr>
        <p:grpSpPr>
          <a:xfrm>
            <a:off x="10039350" y="2875619"/>
            <a:ext cx="628650" cy="667681"/>
            <a:chOff x="-48237000" y="2342650"/>
            <a:chExt cx="256800" cy="300225"/>
          </a:xfrm>
        </p:grpSpPr>
        <p:sp>
          <p:nvSpPr>
            <p:cNvPr id="22" name="Google Shape;11247;p87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48;p87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49;p87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305050" y="3938154"/>
            <a:ext cx="7677149" cy="5680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Adaptability &amp;  Persistence</a:t>
            </a:r>
            <a:endParaRPr lang="en-US" sz="3200" b="1" dirty="0"/>
          </a:p>
        </p:txBody>
      </p:sp>
      <p:sp>
        <p:nvSpPr>
          <p:cNvPr id="26" name="Oval 25"/>
          <p:cNvSpPr/>
          <p:nvPr/>
        </p:nvSpPr>
        <p:spPr>
          <a:xfrm>
            <a:off x="9353550" y="3808267"/>
            <a:ext cx="938645" cy="8174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Google Shape;10428;p85"/>
          <p:cNvSpPr/>
          <p:nvPr/>
        </p:nvSpPr>
        <p:spPr>
          <a:xfrm>
            <a:off x="9472743" y="3905250"/>
            <a:ext cx="776157" cy="59841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1219200" y="4795404"/>
            <a:ext cx="3633355" cy="56803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Creativity </a:t>
            </a:r>
            <a:endParaRPr lang="en-US" sz="3200" b="1" dirty="0"/>
          </a:p>
        </p:txBody>
      </p:sp>
      <p:sp>
        <p:nvSpPr>
          <p:cNvPr id="29" name="Oval 28"/>
          <p:cNvSpPr/>
          <p:nvPr/>
        </p:nvSpPr>
        <p:spPr>
          <a:xfrm>
            <a:off x="4225636" y="4637808"/>
            <a:ext cx="845127" cy="8174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oogle Shape;11217;p87"/>
          <p:cNvGrpSpPr/>
          <p:nvPr/>
        </p:nvGrpSpPr>
        <p:grpSpPr>
          <a:xfrm>
            <a:off x="4290638" y="4694826"/>
            <a:ext cx="757611" cy="658223"/>
            <a:chOff x="-48633175" y="2711375"/>
            <a:chExt cx="299325" cy="299325"/>
          </a:xfrm>
        </p:grpSpPr>
        <p:sp>
          <p:nvSpPr>
            <p:cNvPr id="31" name="Google Shape;11218;p87"/>
            <p:cNvSpPr/>
            <p:nvPr/>
          </p:nvSpPr>
          <p:spPr>
            <a:xfrm>
              <a:off x="-48633175" y="2711375"/>
              <a:ext cx="299325" cy="299325"/>
            </a:xfrm>
            <a:custGeom>
              <a:avLst/>
              <a:gdLst/>
              <a:ahLst/>
              <a:cxnLst/>
              <a:rect l="l" t="t" r="r" b="b"/>
              <a:pathLst>
                <a:path w="11973" h="11973" extrusionOk="0">
                  <a:moveTo>
                    <a:pt x="6459" y="662"/>
                  </a:moveTo>
                  <a:lnTo>
                    <a:pt x="6774" y="1356"/>
                  </a:lnTo>
                  <a:cubicBezTo>
                    <a:pt x="6837" y="1419"/>
                    <a:pt x="6900" y="1513"/>
                    <a:pt x="7026" y="1545"/>
                  </a:cubicBezTo>
                  <a:cubicBezTo>
                    <a:pt x="7499" y="1671"/>
                    <a:pt x="7971" y="1860"/>
                    <a:pt x="8413" y="2080"/>
                  </a:cubicBezTo>
                  <a:cubicBezTo>
                    <a:pt x="8459" y="2126"/>
                    <a:pt x="8539" y="2156"/>
                    <a:pt x="8627" y="2156"/>
                  </a:cubicBezTo>
                  <a:cubicBezTo>
                    <a:pt x="8660" y="2156"/>
                    <a:pt x="8694" y="2152"/>
                    <a:pt x="8728" y="2143"/>
                  </a:cubicBezTo>
                  <a:lnTo>
                    <a:pt x="9389" y="1891"/>
                  </a:lnTo>
                  <a:lnTo>
                    <a:pt x="10051" y="2553"/>
                  </a:lnTo>
                  <a:lnTo>
                    <a:pt x="9799" y="3214"/>
                  </a:lnTo>
                  <a:cubicBezTo>
                    <a:pt x="9767" y="3340"/>
                    <a:pt x="9767" y="3435"/>
                    <a:pt x="9862" y="3561"/>
                  </a:cubicBezTo>
                  <a:cubicBezTo>
                    <a:pt x="10114" y="3970"/>
                    <a:pt x="10334" y="4412"/>
                    <a:pt x="10397" y="4916"/>
                  </a:cubicBezTo>
                  <a:cubicBezTo>
                    <a:pt x="10460" y="5042"/>
                    <a:pt x="10492" y="5136"/>
                    <a:pt x="10586" y="5168"/>
                  </a:cubicBezTo>
                  <a:lnTo>
                    <a:pt x="11279" y="5483"/>
                  </a:lnTo>
                  <a:lnTo>
                    <a:pt x="11279" y="6459"/>
                  </a:lnTo>
                  <a:lnTo>
                    <a:pt x="10586" y="6774"/>
                  </a:lnTo>
                  <a:cubicBezTo>
                    <a:pt x="10523" y="6806"/>
                    <a:pt x="10460" y="6900"/>
                    <a:pt x="10397" y="7026"/>
                  </a:cubicBezTo>
                  <a:cubicBezTo>
                    <a:pt x="10271" y="7499"/>
                    <a:pt x="10082" y="7972"/>
                    <a:pt x="9862" y="8381"/>
                  </a:cubicBezTo>
                  <a:cubicBezTo>
                    <a:pt x="9799" y="8476"/>
                    <a:pt x="9767" y="8602"/>
                    <a:pt x="9799" y="8696"/>
                  </a:cubicBezTo>
                  <a:lnTo>
                    <a:pt x="10051" y="9389"/>
                  </a:lnTo>
                  <a:lnTo>
                    <a:pt x="9389" y="10051"/>
                  </a:lnTo>
                  <a:lnTo>
                    <a:pt x="8728" y="9799"/>
                  </a:lnTo>
                  <a:cubicBezTo>
                    <a:pt x="8681" y="9787"/>
                    <a:pt x="8640" y="9780"/>
                    <a:pt x="8600" y="9780"/>
                  </a:cubicBezTo>
                  <a:cubicBezTo>
                    <a:pt x="8532" y="9780"/>
                    <a:pt x="8472" y="9802"/>
                    <a:pt x="8413" y="9862"/>
                  </a:cubicBezTo>
                  <a:cubicBezTo>
                    <a:pt x="7971" y="10114"/>
                    <a:pt x="7530" y="10303"/>
                    <a:pt x="7026" y="10397"/>
                  </a:cubicBezTo>
                  <a:cubicBezTo>
                    <a:pt x="6900" y="10429"/>
                    <a:pt x="6837" y="10492"/>
                    <a:pt x="6774" y="10586"/>
                  </a:cubicBezTo>
                  <a:lnTo>
                    <a:pt x="6459" y="11280"/>
                  </a:lnTo>
                  <a:lnTo>
                    <a:pt x="5483" y="11280"/>
                  </a:lnTo>
                  <a:lnTo>
                    <a:pt x="5168" y="10586"/>
                  </a:lnTo>
                  <a:cubicBezTo>
                    <a:pt x="5136" y="10523"/>
                    <a:pt x="5042" y="10429"/>
                    <a:pt x="4915" y="10397"/>
                  </a:cubicBezTo>
                  <a:cubicBezTo>
                    <a:pt x="4443" y="10271"/>
                    <a:pt x="3970" y="10082"/>
                    <a:pt x="3561" y="9862"/>
                  </a:cubicBezTo>
                  <a:cubicBezTo>
                    <a:pt x="3492" y="9816"/>
                    <a:pt x="3406" y="9786"/>
                    <a:pt x="3327" y="9786"/>
                  </a:cubicBezTo>
                  <a:cubicBezTo>
                    <a:pt x="3299" y="9786"/>
                    <a:pt x="3271" y="9790"/>
                    <a:pt x="3246" y="9799"/>
                  </a:cubicBezTo>
                  <a:lnTo>
                    <a:pt x="2553" y="10051"/>
                  </a:lnTo>
                  <a:lnTo>
                    <a:pt x="1891" y="9389"/>
                  </a:lnTo>
                  <a:lnTo>
                    <a:pt x="2143" y="8696"/>
                  </a:lnTo>
                  <a:cubicBezTo>
                    <a:pt x="2175" y="8602"/>
                    <a:pt x="2175" y="8507"/>
                    <a:pt x="2080" y="8381"/>
                  </a:cubicBezTo>
                  <a:cubicBezTo>
                    <a:pt x="1828" y="7972"/>
                    <a:pt x="1607" y="7531"/>
                    <a:pt x="1544" y="7026"/>
                  </a:cubicBezTo>
                  <a:cubicBezTo>
                    <a:pt x="1513" y="6900"/>
                    <a:pt x="1450" y="6806"/>
                    <a:pt x="1355" y="6774"/>
                  </a:cubicBezTo>
                  <a:lnTo>
                    <a:pt x="662" y="6459"/>
                  </a:lnTo>
                  <a:lnTo>
                    <a:pt x="662" y="5483"/>
                  </a:lnTo>
                  <a:lnTo>
                    <a:pt x="1355" y="5168"/>
                  </a:lnTo>
                  <a:cubicBezTo>
                    <a:pt x="1418" y="5136"/>
                    <a:pt x="1513" y="5042"/>
                    <a:pt x="1544" y="4916"/>
                  </a:cubicBezTo>
                  <a:cubicBezTo>
                    <a:pt x="1670" y="4443"/>
                    <a:pt x="1860" y="3970"/>
                    <a:pt x="2080" y="3561"/>
                  </a:cubicBezTo>
                  <a:cubicBezTo>
                    <a:pt x="2143" y="3466"/>
                    <a:pt x="2175" y="3340"/>
                    <a:pt x="2143" y="3214"/>
                  </a:cubicBezTo>
                  <a:lnTo>
                    <a:pt x="1891" y="2553"/>
                  </a:lnTo>
                  <a:lnTo>
                    <a:pt x="2553" y="1891"/>
                  </a:lnTo>
                  <a:lnTo>
                    <a:pt x="3246" y="2143"/>
                  </a:lnTo>
                  <a:cubicBezTo>
                    <a:pt x="3280" y="2155"/>
                    <a:pt x="3315" y="2162"/>
                    <a:pt x="3351" y="2162"/>
                  </a:cubicBezTo>
                  <a:cubicBezTo>
                    <a:pt x="3414" y="2162"/>
                    <a:pt x="3481" y="2140"/>
                    <a:pt x="3561" y="2080"/>
                  </a:cubicBezTo>
                  <a:cubicBezTo>
                    <a:pt x="3970" y="1828"/>
                    <a:pt x="4411" y="1608"/>
                    <a:pt x="4915" y="1545"/>
                  </a:cubicBezTo>
                  <a:cubicBezTo>
                    <a:pt x="5042" y="1513"/>
                    <a:pt x="5136" y="1450"/>
                    <a:pt x="5168" y="1356"/>
                  </a:cubicBezTo>
                  <a:lnTo>
                    <a:pt x="5483" y="662"/>
                  </a:lnTo>
                  <a:close/>
                  <a:moveTo>
                    <a:pt x="5294" y="1"/>
                  </a:moveTo>
                  <a:cubicBezTo>
                    <a:pt x="5168" y="1"/>
                    <a:pt x="5010" y="64"/>
                    <a:pt x="4978" y="190"/>
                  </a:cubicBezTo>
                  <a:lnTo>
                    <a:pt x="4632" y="915"/>
                  </a:lnTo>
                  <a:cubicBezTo>
                    <a:pt x="4191" y="1041"/>
                    <a:pt x="3750" y="1198"/>
                    <a:pt x="3372" y="1419"/>
                  </a:cubicBezTo>
                  <a:lnTo>
                    <a:pt x="2616" y="1198"/>
                  </a:lnTo>
                  <a:cubicBezTo>
                    <a:pt x="2579" y="1180"/>
                    <a:pt x="2539" y="1172"/>
                    <a:pt x="2500" y="1172"/>
                  </a:cubicBezTo>
                  <a:cubicBezTo>
                    <a:pt x="2405" y="1172"/>
                    <a:pt x="2314" y="1217"/>
                    <a:pt x="2269" y="1261"/>
                  </a:cubicBezTo>
                  <a:lnTo>
                    <a:pt x="1261" y="2238"/>
                  </a:lnTo>
                  <a:cubicBezTo>
                    <a:pt x="1198" y="2332"/>
                    <a:pt x="1166" y="2490"/>
                    <a:pt x="1198" y="2616"/>
                  </a:cubicBezTo>
                  <a:lnTo>
                    <a:pt x="1418" y="3340"/>
                  </a:lnTo>
                  <a:cubicBezTo>
                    <a:pt x="1198" y="3750"/>
                    <a:pt x="1040" y="4191"/>
                    <a:pt x="914" y="4601"/>
                  </a:cubicBezTo>
                  <a:lnTo>
                    <a:pt x="221" y="4979"/>
                  </a:lnTo>
                  <a:cubicBezTo>
                    <a:pt x="95" y="5010"/>
                    <a:pt x="1" y="5168"/>
                    <a:pt x="1" y="5294"/>
                  </a:cubicBezTo>
                  <a:lnTo>
                    <a:pt x="1" y="6711"/>
                  </a:lnTo>
                  <a:cubicBezTo>
                    <a:pt x="1" y="6806"/>
                    <a:pt x="95" y="6963"/>
                    <a:pt x="221" y="7026"/>
                  </a:cubicBezTo>
                  <a:lnTo>
                    <a:pt x="914" y="7373"/>
                  </a:lnTo>
                  <a:cubicBezTo>
                    <a:pt x="1040" y="7814"/>
                    <a:pt x="1198" y="8224"/>
                    <a:pt x="1418" y="8633"/>
                  </a:cubicBezTo>
                  <a:lnTo>
                    <a:pt x="1198" y="9389"/>
                  </a:lnTo>
                  <a:cubicBezTo>
                    <a:pt x="1166" y="9484"/>
                    <a:pt x="1198" y="9641"/>
                    <a:pt x="1261" y="9736"/>
                  </a:cubicBezTo>
                  <a:lnTo>
                    <a:pt x="2269" y="10712"/>
                  </a:lnTo>
                  <a:cubicBezTo>
                    <a:pt x="2316" y="10783"/>
                    <a:pt x="2417" y="10819"/>
                    <a:pt x="2517" y="10819"/>
                  </a:cubicBezTo>
                  <a:cubicBezTo>
                    <a:pt x="2551" y="10819"/>
                    <a:pt x="2584" y="10815"/>
                    <a:pt x="2616" y="10807"/>
                  </a:cubicBezTo>
                  <a:lnTo>
                    <a:pt x="3372" y="10555"/>
                  </a:lnTo>
                  <a:cubicBezTo>
                    <a:pt x="3750" y="10807"/>
                    <a:pt x="4191" y="10965"/>
                    <a:pt x="4632" y="11059"/>
                  </a:cubicBezTo>
                  <a:lnTo>
                    <a:pt x="4978" y="11784"/>
                  </a:lnTo>
                  <a:cubicBezTo>
                    <a:pt x="5010" y="11910"/>
                    <a:pt x="5168" y="11973"/>
                    <a:pt x="5294" y="11973"/>
                  </a:cubicBezTo>
                  <a:lnTo>
                    <a:pt x="6711" y="11973"/>
                  </a:lnTo>
                  <a:cubicBezTo>
                    <a:pt x="6837" y="11973"/>
                    <a:pt x="6995" y="11910"/>
                    <a:pt x="7026" y="11784"/>
                  </a:cubicBezTo>
                  <a:lnTo>
                    <a:pt x="7373" y="11059"/>
                  </a:lnTo>
                  <a:cubicBezTo>
                    <a:pt x="7814" y="10965"/>
                    <a:pt x="8255" y="10807"/>
                    <a:pt x="8633" y="10555"/>
                  </a:cubicBezTo>
                  <a:lnTo>
                    <a:pt x="9389" y="10807"/>
                  </a:lnTo>
                  <a:cubicBezTo>
                    <a:pt x="9421" y="10815"/>
                    <a:pt x="9454" y="10819"/>
                    <a:pt x="9488" y="10819"/>
                  </a:cubicBezTo>
                  <a:cubicBezTo>
                    <a:pt x="9588" y="10819"/>
                    <a:pt x="9688" y="10783"/>
                    <a:pt x="9736" y="10712"/>
                  </a:cubicBezTo>
                  <a:lnTo>
                    <a:pt x="10712" y="9736"/>
                  </a:lnTo>
                  <a:cubicBezTo>
                    <a:pt x="10807" y="9641"/>
                    <a:pt x="10838" y="9484"/>
                    <a:pt x="10807" y="9389"/>
                  </a:cubicBezTo>
                  <a:lnTo>
                    <a:pt x="10555" y="8633"/>
                  </a:lnTo>
                  <a:cubicBezTo>
                    <a:pt x="10807" y="8224"/>
                    <a:pt x="10964" y="7814"/>
                    <a:pt x="11059" y="7373"/>
                  </a:cubicBezTo>
                  <a:lnTo>
                    <a:pt x="11784" y="7026"/>
                  </a:lnTo>
                  <a:cubicBezTo>
                    <a:pt x="11910" y="6963"/>
                    <a:pt x="11973" y="6806"/>
                    <a:pt x="11973" y="6711"/>
                  </a:cubicBezTo>
                  <a:lnTo>
                    <a:pt x="11973" y="5294"/>
                  </a:lnTo>
                  <a:cubicBezTo>
                    <a:pt x="11973" y="5168"/>
                    <a:pt x="11910" y="5042"/>
                    <a:pt x="11784" y="4979"/>
                  </a:cubicBezTo>
                  <a:lnTo>
                    <a:pt x="11059" y="4601"/>
                  </a:lnTo>
                  <a:cubicBezTo>
                    <a:pt x="10964" y="4191"/>
                    <a:pt x="10807" y="3750"/>
                    <a:pt x="10555" y="3340"/>
                  </a:cubicBezTo>
                  <a:lnTo>
                    <a:pt x="10807" y="2616"/>
                  </a:lnTo>
                  <a:cubicBezTo>
                    <a:pt x="10838" y="2490"/>
                    <a:pt x="10807" y="2332"/>
                    <a:pt x="10712" y="2238"/>
                  </a:cubicBezTo>
                  <a:lnTo>
                    <a:pt x="9736" y="1261"/>
                  </a:lnTo>
                  <a:cubicBezTo>
                    <a:pt x="9691" y="1217"/>
                    <a:pt x="9584" y="1172"/>
                    <a:pt x="9491" y="1172"/>
                  </a:cubicBezTo>
                  <a:cubicBezTo>
                    <a:pt x="9453" y="1172"/>
                    <a:pt x="9417" y="1180"/>
                    <a:pt x="9389" y="1198"/>
                  </a:cubicBezTo>
                  <a:lnTo>
                    <a:pt x="8633" y="1419"/>
                  </a:lnTo>
                  <a:cubicBezTo>
                    <a:pt x="8255" y="1198"/>
                    <a:pt x="7814" y="1041"/>
                    <a:pt x="7373" y="915"/>
                  </a:cubicBezTo>
                  <a:lnTo>
                    <a:pt x="7026" y="190"/>
                  </a:lnTo>
                  <a:cubicBezTo>
                    <a:pt x="6995" y="64"/>
                    <a:pt x="683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219;p87"/>
            <p:cNvSpPr/>
            <p:nvPr/>
          </p:nvSpPr>
          <p:spPr>
            <a:xfrm>
              <a:off x="-48579600" y="2764950"/>
              <a:ext cx="192975" cy="191400"/>
            </a:xfrm>
            <a:custGeom>
              <a:avLst/>
              <a:gdLst/>
              <a:ahLst/>
              <a:cxnLst/>
              <a:rect l="l" t="t" r="r" b="b"/>
              <a:pathLst>
                <a:path w="7719" h="7656" extrusionOk="0">
                  <a:moveTo>
                    <a:pt x="3844" y="3214"/>
                  </a:moveTo>
                  <a:lnTo>
                    <a:pt x="4442" y="4411"/>
                  </a:lnTo>
                  <a:cubicBezTo>
                    <a:pt x="4237" y="4490"/>
                    <a:pt x="4033" y="4529"/>
                    <a:pt x="3832" y="4529"/>
                  </a:cubicBezTo>
                  <a:cubicBezTo>
                    <a:pt x="3631" y="4529"/>
                    <a:pt x="3434" y="4490"/>
                    <a:pt x="3245" y="4411"/>
                  </a:cubicBezTo>
                  <a:lnTo>
                    <a:pt x="3844" y="3214"/>
                  </a:lnTo>
                  <a:close/>
                  <a:moveTo>
                    <a:pt x="3781" y="693"/>
                  </a:moveTo>
                  <a:cubicBezTo>
                    <a:pt x="5513" y="693"/>
                    <a:pt x="6931" y="2111"/>
                    <a:pt x="6931" y="3844"/>
                  </a:cubicBezTo>
                  <a:cubicBezTo>
                    <a:pt x="6994" y="5104"/>
                    <a:pt x="6301" y="6175"/>
                    <a:pt x="5230" y="6679"/>
                  </a:cubicBezTo>
                  <a:lnTo>
                    <a:pt x="5230" y="4568"/>
                  </a:lnTo>
                  <a:cubicBezTo>
                    <a:pt x="5230" y="4411"/>
                    <a:pt x="5230" y="4442"/>
                    <a:pt x="4127" y="2300"/>
                  </a:cubicBezTo>
                  <a:cubicBezTo>
                    <a:pt x="4033" y="2206"/>
                    <a:pt x="3938" y="2111"/>
                    <a:pt x="3812" y="2111"/>
                  </a:cubicBezTo>
                  <a:cubicBezTo>
                    <a:pt x="3686" y="2111"/>
                    <a:pt x="3560" y="2206"/>
                    <a:pt x="3497" y="2300"/>
                  </a:cubicBezTo>
                  <a:cubicBezTo>
                    <a:pt x="2363" y="4600"/>
                    <a:pt x="2394" y="4442"/>
                    <a:pt x="2394" y="4568"/>
                  </a:cubicBezTo>
                  <a:lnTo>
                    <a:pt x="2394" y="6679"/>
                  </a:lnTo>
                  <a:cubicBezTo>
                    <a:pt x="1355" y="6175"/>
                    <a:pt x="630" y="5104"/>
                    <a:pt x="630" y="3844"/>
                  </a:cubicBezTo>
                  <a:cubicBezTo>
                    <a:pt x="630" y="2111"/>
                    <a:pt x="2048" y="693"/>
                    <a:pt x="3781" y="693"/>
                  </a:cubicBezTo>
                  <a:close/>
                  <a:moveTo>
                    <a:pt x="4568" y="5104"/>
                  </a:moveTo>
                  <a:lnTo>
                    <a:pt x="4568" y="6931"/>
                  </a:lnTo>
                  <a:cubicBezTo>
                    <a:pt x="4316" y="6963"/>
                    <a:pt x="4096" y="6994"/>
                    <a:pt x="3844" y="6994"/>
                  </a:cubicBezTo>
                  <a:cubicBezTo>
                    <a:pt x="3623" y="6994"/>
                    <a:pt x="3371" y="6994"/>
                    <a:pt x="3151" y="6931"/>
                  </a:cubicBezTo>
                  <a:lnTo>
                    <a:pt x="3151" y="5104"/>
                  </a:lnTo>
                  <a:cubicBezTo>
                    <a:pt x="3371" y="5198"/>
                    <a:pt x="3623" y="5230"/>
                    <a:pt x="3844" y="5230"/>
                  </a:cubicBezTo>
                  <a:cubicBezTo>
                    <a:pt x="4096" y="5230"/>
                    <a:pt x="4316" y="5198"/>
                    <a:pt x="4568" y="5104"/>
                  </a:cubicBezTo>
                  <a:close/>
                  <a:moveTo>
                    <a:pt x="3844" y="0"/>
                  </a:moveTo>
                  <a:cubicBezTo>
                    <a:pt x="1733" y="0"/>
                    <a:pt x="0" y="1733"/>
                    <a:pt x="0" y="3844"/>
                  </a:cubicBezTo>
                  <a:cubicBezTo>
                    <a:pt x="0" y="5577"/>
                    <a:pt x="1134" y="7026"/>
                    <a:pt x="2678" y="7498"/>
                  </a:cubicBezTo>
                  <a:lnTo>
                    <a:pt x="2709" y="7498"/>
                  </a:lnTo>
                  <a:cubicBezTo>
                    <a:pt x="3056" y="7624"/>
                    <a:pt x="3466" y="7656"/>
                    <a:pt x="3844" y="7656"/>
                  </a:cubicBezTo>
                  <a:cubicBezTo>
                    <a:pt x="4253" y="7656"/>
                    <a:pt x="4631" y="7593"/>
                    <a:pt x="4978" y="7498"/>
                  </a:cubicBezTo>
                  <a:lnTo>
                    <a:pt x="5041" y="7498"/>
                  </a:lnTo>
                  <a:cubicBezTo>
                    <a:pt x="6616" y="6994"/>
                    <a:pt x="7719" y="5545"/>
                    <a:pt x="7719" y="3844"/>
                  </a:cubicBezTo>
                  <a:cubicBezTo>
                    <a:pt x="7719" y="1733"/>
                    <a:pt x="5986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691745" y="4795404"/>
            <a:ext cx="3422073" cy="56803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Critical Thinking</a:t>
            </a:r>
            <a:endParaRPr lang="en-US" sz="3200" b="1" dirty="0"/>
          </a:p>
        </p:txBody>
      </p:sp>
      <p:sp>
        <p:nvSpPr>
          <p:cNvPr id="34" name="Oval 33"/>
          <p:cNvSpPr/>
          <p:nvPr/>
        </p:nvSpPr>
        <p:spPr>
          <a:xfrm>
            <a:off x="9845386" y="4656858"/>
            <a:ext cx="845127" cy="8174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Google Shape;10457;p85"/>
          <p:cNvSpPr/>
          <p:nvPr/>
        </p:nvSpPr>
        <p:spPr>
          <a:xfrm>
            <a:off x="10022603" y="4792504"/>
            <a:ext cx="531097" cy="541496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2976995" y="5595504"/>
            <a:ext cx="5576455" cy="6338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STEAM Literacy </a:t>
            </a:r>
            <a:endParaRPr lang="en-US" sz="3200" b="1" dirty="0"/>
          </a:p>
        </p:txBody>
      </p:sp>
      <p:sp>
        <p:nvSpPr>
          <p:cNvPr id="37" name="Oval 36"/>
          <p:cNvSpPr/>
          <p:nvPr/>
        </p:nvSpPr>
        <p:spPr>
          <a:xfrm>
            <a:off x="8094518" y="5484667"/>
            <a:ext cx="845127" cy="8174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oogle Shape;10878;p86"/>
          <p:cNvGrpSpPr/>
          <p:nvPr/>
        </p:nvGrpSpPr>
        <p:grpSpPr>
          <a:xfrm>
            <a:off x="8251413" y="5619750"/>
            <a:ext cx="587787" cy="557890"/>
            <a:chOff x="-34778075" y="2272675"/>
            <a:chExt cx="293800" cy="293025"/>
          </a:xfrm>
        </p:grpSpPr>
        <p:sp>
          <p:nvSpPr>
            <p:cNvPr id="39" name="Google Shape;10879;p86"/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880;p86"/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881;p86"/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41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10287000" cy="12763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STEAM Learning process with Integrated Foundation</a:t>
            </a:r>
          </a:p>
        </p:txBody>
      </p:sp>
      <p:pic>
        <p:nvPicPr>
          <p:cNvPr id="4" name="Content Placeholder 3" descr="Infographics-Steam-Processsmall.jpg"/>
          <p:cNvPicPr>
            <a:picLocks noGrp="1" noChangeAspect="1"/>
          </p:cNvPicPr>
          <p:nvPr>
            <p:ph idx="1"/>
          </p:nvPr>
        </p:nvPicPr>
        <p:blipFill>
          <a:blip r:embed="rId2"/>
          <a:srcRect t="3856"/>
          <a:stretch>
            <a:fillRect/>
          </a:stretch>
        </p:blipFill>
        <p:spPr>
          <a:xfrm>
            <a:off x="3955696" y="1028700"/>
            <a:ext cx="5150204" cy="5700572"/>
          </a:xfr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9061" y="2838450"/>
            <a:ext cx="10018713" cy="1752599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  <p:pic>
        <p:nvPicPr>
          <p:cNvPr id="3" name="Picture 2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627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1369</TotalTime>
  <Words>234</Words>
  <Application>Microsoft Office PowerPoint</Application>
  <PresentationFormat>Custom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Parallax</vt:lpstr>
      <vt:lpstr>Preschool professional</vt:lpstr>
      <vt:lpstr>Course Content </vt:lpstr>
      <vt:lpstr>Course Objective</vt:lpstr>
      <vt:lpstr>What is STEM?</vt:lpstr>
      <vt:lpstr>What is STEAM</vt:lpstr>
      <vt:lpstr>Benefits of STEAM</vt:lpstr>
      <vt:lpstr>STEM/STEAM Enterprise Skills </vt:lpstr>
      <vt:lpstr>STEAM Learning process with Integrated Foundation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Phonics Training Course</dc:title>
  <dc:creator>Administrator</dc:creator>
  <cp:lastModifiedBy>sa</cp:lastModifiedBy>
  <cp:revision>28</cp:revision>
  <dcterms:created xsi:type="dcterms:W3CDTF">2019-04-05T04:13:32Z</dcterms:created>
  <dcterms:modified xsi:type="dcterms:W3CDTF">2022-05-14T08:06:09Z</dcterms:modified>
</cp:coreProperties>
</file>