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1693" r:id="rId3"/>
    <p:sldId id="1716" r:id="rId4"/>
    <p:sldId id="1706" r:id="rId5"/>
    <p:sldId id="1707" r:id="rId6"/>
    <p:sldId id="1708" r:id="rId7"/>
    <p:sldId id="1717" r:id="rId8"/>
    <p:sldId id="1714" r:id="rId9"/>
    <p:sldId id="1718" r:id="rId10"/>
    <p:sldId id="171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come" initials="W" lastIdx="1" clrIdx="0">
    <p:extLst>
      <p:ext uri="{19B8F6BF-5375-455C-9EA6-DF929625EA0E}">
        <p15:presenceInfo xmlns:p15="http://schemas.microsoft.com/office/powerpoint/2012/main" userId="3f9a684b38a106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>
        <p:scale>
          <a:sx n="58" d="100"/>
          <a:sy n="58" d="100"/>
        </p:scale>
        <p:origin x="800" y="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C787E-2743-42D0-B880-15F3202F04EF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5362-FF47-4C7A-BD47-26B8AFE9C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opscotch.in/blog/how-speech-therapy-worked-for-my-so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Preschool Professional Course</a:t>
            </a:r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9764296" y="0"/>
            <a:ext cx="2427704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A3441B42-A9DB-6546-13C8-E337B9503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5907" y="4195516"/>
            <a:ext cx="4957011" cy="2494042"/>
          </a:xfrm>
        </p:spPr>
        <p:txBody>
          <a:bodyPr>
            <a:noAutofit/>
          </a:bodyPr>
          <a:lstStyle/>
          <a:p>
            <a:r>
              <a:rPr lang="en-US" sz="2000" dirty="0"/>
              <a:t>ECCE</a:t>
            </a:r>
          </a:p>
          <a:p>
            <a:r>
              <a:rPr lang="en-US" sz="2000" dirty="0"/>
              <a:t>Module 4</a:t>
            </a:r>
          </a:p>
          <a:p>
            <a:r>
              <a:rPr lang="en-US" sz="2000" dirty="0"/>
              <a:t>Dealing with slow learners</a:t>
            </a:r>
          </a:p>
        </p:txBody>
      </p:sp>
    </p:spTree>
    <p:extLst>
      <p:ext uri="{BB962C8B-B14F-4D97-AF65-F5344CB8AC3E}">
        <p14:creationId xmlns:p14="http://schemas.microsoft.com/office/powerpoint/2010/main" val="10507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22340A1-83FD-3813-AEC1-8B688D62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7289"/>
            <a:ext cx="1938696" cy="15607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205C8-73CA-158C-9911-5C437E96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696" y="2512763"/>
            <a:ext cx="10018713" cy="3124201"/>
          </a:xfrm>
        </p:spPr>
        <p:txBody>
          <a:bodyPr/>
          <a:lstStyle/>
          <a:p>
            <a:pPr algn="l"/>
            <a:r>
              <a:rPr lang="en-US" b="1" i="0">
                <a:solidFill>
                  <a:srgbClr val="4D4D4D"/>
                </a:solidFill>
                <a:effectLst/>
                <a:latin typeface="Roboto Slab"/>
              </a:rPr>
              <a:t>Drill</a:t>
            </a:r>
          </a:p>
          <a:p>
            <a:pPr algn="l"/>
            <a:r>
              <a:rPr lang="en-US" b="1" i="0">
                <a:solidFill>
                  <a:srgbClr val="4D4D4D"/>
                </a:solidFill>
                <a:effectLst/>
                <a:latin typeface="Roboto Slab"/>
              </a:rPr>
              <a:t>Multimodal Approach</a:t>
            </a:r>
          </a:p>
          <a:p>
            <a:pPr algn="l"/>
            <a:r>
              <a:rPr lang="en-US" b="1" i="0">
                <a:solidFill>
                  <a:srgbClr val="4D4D4D"/>
                </a:solidFill>
                <a:effectLst/>
                <a:latin typeface="Roboto Slab"/>
              </a:rPr>
              <a:t>Personalization</a:t>
            </a:r>
          </a:p>
          <a:p>
            <a:pPr algn="l"/>
            <a:r>
              <a:rPr lang="en-US" b="1" i="0">
                <a:solidFill>
                  <a:srgbClr val="4D4D4D"/>
                </a:solidFill>
                <a:effectLst/>
                <a:latin typeface="Roboto Slab"/>
              </a:rPr>
              <a:t>Mediated Learning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60E0FD-DA4A-3522-A27F-A342B2D3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525" y="190500"/>
            <a:ext cx="10018713" cy="1752599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i="0" dirty="0">
                <a:solidFill>
                  <a:srgbClr val="4D4D4D"/>
                </a:solidFill>
                <a:effectLst/>
                <a:latin typeface="Roboto Slab"/>
              </a:rPr>
            </a:br>
            <a:r>
              <a:rPr lang="en-US" b="1" dirty="0">
                <a:solidFill>
                  <a:srgbClr val="4D4D4D"/>
                </a:solidFill>
                <a:latin typeface="Roboto Slab"/>
              </a:rPr>
              <a:t>Teaching</a:t>
            </a:r>
            <a:r>
              <a:rPr lang="en-US" b="1" i="0" dirty="0">
                <a:effectLst/>
                <a:latin typeface="Roboto Slab"/>
              </a:rPr>
              <a:t> Ideas for Slow Learners</a:t>
            </a:r>
            <a:br>
              <a:rPr lang="en-US" b="1" i="0" dirty="0">
                <a:solidFill>
                  <a:srgbClr val="FFFEE4"/>
                </a:solidFill>
                <a:effectLst/>
                <a:latin typeface="Roboto Slab"/>
              </a:rPr>
            </a:br>
            <a:endParaRPr lang="en-US" dirty="0"/>
          </a:p>
        </p:txBody>
      </p:sp>
      <p:pic>
        <p:nvPicPr>
          <p:cNvPr id="7170" name="Picture 2" descr="A mother helping her child who is a slow learner.">
            <a:extLst>
              <a:ext uri="{FF2B5EF4-FFF2-40B4-BE49-F238E27FC236}">
                <a16:creationId xmlns:a16="http://schemas.microsoft.com/office/drawing/2014/main" id="{9C8444BD-F62F-70E5-C5A0-01081D91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90" y="1688850"/>
            <a:ext cx="5778921" cy="4772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4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7">
            <a:extLst>
              <a:ext uri="{FF2B5EF4-FFF2-40B4-BE49-F238E27FC236}">
                <a16:creationId xmlns:a16="http://schemas.microsoft.com/office/drawing/2014/main" id="{97F70779-0FB4-4D13-9933-18A7142A0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C9FDF95E-BC42-458B-900C-0ED39FD60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96C47C77-BC71-465B-8B16-C27FF764F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C9D7DE9-072C-4007-978E-925F5E6AA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C48D08DD-584A-4D31-99E6-1A16D6E17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CB24CE8B-7A6A-4B64-8A78-FA49AC5B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F086CD-0318-46B7-97AC-CE844A0E2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1" name="Rectangle 35">
            <a:extLst>
              <a:ext uri="{FF2B5EF4-FFF2-40B4-BE49-F238E27FC236}">
                <a16:creationId xmlns:a16="http://schemas.microsoft.com/office/drawing/2014/main" id="{B86AD7E2-2E0A-48BB-9A14-7AEAEFCF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2E5057-6707-41F3-BA9F-4B8F3976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76488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etter&#10;&#10;Description automatically generated with medium confidence">
            <a:extLst>
              <a:ext uri="{FF2B5EF4-FFF2-40B4-BE49-F238E27FC236}">
                <a16:creationId xmlns:a16="http://schemas.microsoft.com/office/drawing/2014/main" id="{BCE59665-2091-607F-B1F0-4F868CC5F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71" r="16933" b="-2"/>
          <a:stretch/>
        </p:blipFill>
        <p:spPr>
          <a:xfrm>
            <a:off x="643467" y="643467"/>
            <a:ext cx="5149166" cy="557106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26F0241-EB18-4747-972F-5A4B3EC51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5233" y="480060"/>
            <a:ext cx="5476488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etter&#10;&#10;Description automatically generated with medium confidence">
            <a:extLst>
              <a:ext uri="{FF2B5EF4-FFF2-40B4-BE49-F238E27FC236}">
                <a16:creationId xmlns:a16="http://schemas.microsoft.com/office/drawing/2014/main" id="{1BED4469-A4C3-8F98-789A-BAA1BE5B3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0" r="16974" b="-2"/>
          <a:stretch/>
        </p:blipFill>
        <p:spPr>
          <a:xfrm>
            <a:off x="6441688" y="643467"/>
            <a:ext cx="5149166" cy="5571066"/>
          </a:xfrm>
          <a:prstGeom prst="rect">
            <a:avLst/>
          </a:prstGeom>
        </p:spPr>
      </p:pic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33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34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35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36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37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1042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43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44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45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1026" name="Picture 2" descr="A mother helping her child who is a slow learner.">
            <a:extLst>
              <a:ext uri="{FF2B5EF4-FFF2-40B4-BE49-F238E27FC236}">
                <a16:creationId xmlns:a16="http://schemas.microsoft.com/office/drawing/2014/main" id="{43B772A4-F5A8-1E1C-8C3F-66FF5C3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4" r="11508" b="9091"/>
          <a:stretch/>
        </p:blipFill>
        <p:spPr bwMode="auto"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802F0D20-B819-8A49-BA22-130B2895D2C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11142921" y="0"/>
            <a:ext cx="102000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D2DC50-0099-60C9-CB9C-7A1699B7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664" y="639165"/>
            <a:ext cx="10018713" cy="1752599"/>
          </a:xfrm>
        </p:spPr>
        <p:txBody>
          <a:bodyPr/>
          <a:lstStyle/>
          <a:p>
            <a:r>
              <a:rPr lang="en-US" b="1" dirty="0"/>
              <a:t>Who is a slow learner?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8C4F1-5035-40D4-4299-D7164A191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101" y="3030279"/>
            <a:ext cx="4974361" cy="34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/>
      </p:transition>
    </mc:Choice>
    <mc:Fallback xmlns="">
      <p:transition xmlns:p14="http://schemas.microsoft.com/office/powerpoint/2010/main"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DD58CC35-7270-4AD2-8792-2D2E934CD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03BC05D6-945D-49D6-AD12-785A6998C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6A42BEE3-F173-4D31-9A98-D9577034A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BD131322-78B2-4EAC-961C-DC16216EC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5A685BC6-9921-44E3-86D9-D15AB6393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99E9A136-C426-4D4A-9ACE-AA69BB7FD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D55B2D10-C6DF-4033-940F-915CFDAE5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1CE283F-57AD-ABCE-5637-895706E1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632" y="645286"/>
            <a:ext cx="4922389" cy="3350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br>
              <a:rPr lang="en-US" sz="5600" b="1" i="0" dirty="0"/>
            </a:br>
            <a:endParaRPr lang="en-US" sz="5600" dirty="0"/>
          </a:p>
        </p:txBody>
      </p:sp>
      <p:sp>
        <p:nvSpPr>
          <p:cNvPr id="83" name="Rounded Rectangle 6">
            <a:extLst>
              <a:ext uri="{FF2B5EF4-FFF2-40B4-BE49-F238E27FC236}">
                <a16:creationId xmlns:a16="http://schemas.microsoft.com/office/drawing/2014/main" id="{826066DA-9E4F-4555-BE38-295A63A72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347" y="648931"/>
            <a:ext cx="542198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7537AF3F-429F-AA06-F0DD-E80725AE0F6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11015445" y="5880895"/>
            <a:ext cx="1260910" cy="977105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E848CC-14BE-4FB4-4F68-2DC6BE457FA6}"/>
              </a:ext>
            </a:extLst>
          </p:cNvPr>
          <p:cNvSpPr txBox="1"/>
          <p:nvPr/>
        </p:nvSpPr>
        <p:spPr>
          <a:xfrm>
            <a:off x="6284990" y="489908"/>
            <a:ext cx="61403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 </a:t>
            </a:r>
            <a:r>
              <a:rPr lang="en-US" sz="3200" b="1" dirty="0">
                <a:solidFill>
                  <a:srgbClr val="333333"/>
                </a:solidFill>
                <a:latin typeface="Futura"/>
              </a:rPr>
              <a:t>Ch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Futura"/>
              </a:rPr>
              <a:t>aracteristics of slow learners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F5C7A3-729E-D089-D878-342600539981}"/>
              </a:ext>
            </a:extLst>
          </p:cNvPr>
          <p:cNvSpPr txBox="1"/>
          <p:nvPr/>
        </p:nvSpPr>
        <p:spPr>
          <a:xfrm>
            <a:off x="6830500" y="2281464"/>
            <a:ext cx="6213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Learning issues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568D4C-C7B8-5EAB-1380-FC70B4DB57A9}"/>
              </a:ext>
            </a:extLst>
          </p:cNvPr>
          <p:cNvSpPr txBox="1"/>
          <p:nvPr/>
        </p:nvSpPr>
        <p:spPr>
          <a:xfrm>
            <a:off x="6843562" y="2544103"/>
            <a:ext cx="6631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Social issues</a:t>
            </a:r>
            <a:endParaRPr lang="en-US" dirty="0">
              <a:solidFill>
                <a:srgbClr val="333333"/>
              </a:solidFill>
              <a:latin typeface="Futur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Auditory issues</a:t>
            </a:r>
            <a:endParaRPr lang="en-US" dirty="0">
              <a:solidFill>
                <a:srgbClr val="333333"/>
              </a:solidFill>
              <a:latin typeface="Futur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Visual-motor issues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09C78F-EFA6-51F5-D4DB-55F190F27E6F}"/>
              </a:ext>
            </a:extLst>
          </p:cNvPr>
          <p:cNvSpPr txBox="1"/>
          <p:nvPr/>
        </p:nvSpPr>
        <p:spPr>
          <a:xfrm>
            <a:off x="6830500" y="3401157"/>
            <a:ext cx="6843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Language issues</a:t>
            </a:r>
            <a:endParaRPr lang="en-US" dirty="0"/>
          </a:p>
        </p:txBody>
      </p:sp>
      <p:pic>
        <p:nvPicPr>
          <p:cNvPr id="6146" name="Picture 2" descr="A boy working on an assignment.">
            <a:extLst>
              <a:ext uri="{FF2B5EF4-FFF2-40B4-BE49-F238E27FC236}">
                <a16:creationId xmlns:a16="http://schemas.microsoft.com/office/drawing/2014/main" id="{EF471875-BDC8-5CE2-3939-C71B8C11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880665"/>
            <a:ext cx="4747008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9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ADA8EC3-01C5-453C-91A6-D01B9E15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0" name="Freeform 6">
              <a:extLst>
                <a:ext uri="{FF2B5EF4-FFF2-40B4-BE49-F238E27FC236}">
                  <a16:creationId xmlns:a16="http://schemas.microsoft.com/office/drawing/2014/main" id="{9A1D7546-68ED-4F66-AA8D-D04BEAD39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1" name="Freeform 7">
              <a:extLst>
                <a:ext uri="{FF2B5EF4-FFF2-40B4-BE49-F238E27FC236}">
                  <a16:creationId xmlns:a16="http://schemas.microsoft.com/office/drawing/2014/main" id="{FCFE8A66-699D-4E05-B8FC-C31AE461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2" name="Freeform 8">
              <a:extLst>
                <a:ext uri="{FF2B5EF4-FFF2-40B4-BE49-F238E27FC236}">
                  <a16:creationId xmlns:a16="http://schemas.microsoft.com/office/drawing/2014/main" id="{A124234B-D5D1-45F9-9B32-264F699BC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3" name="Freeform 9">
              <a:extLst>
                <a:ext uri="{FF2B5EF4-FFF2-40B4-BE49-F238E27FC236}">
                  <a16:creationId xmlns:a16="http://schemas.microsoft.com/office/drawing/2014/main" id="{7A0B0249-AEB7-44A1-BEC3-A0C07E9E3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4" name="Freeform 10">
              <a:extLst>
                <a:ext uri="{FF2B5EF4-FFF2-40B4-BE49-F238E27FC236}">
                  <a16:creationId xmlns:a16="http://schemas.microsoft.com/office/drawing/2014/main" id="{251D4BF9-284D-4B99-922C-BAB91FB2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5" name="Freeform 11">
              <a:extLst>
                <a:ext uri="{FF2B5EF4-FFF2-40B4-BE49-F238E27FC236}">
                  <a16:creationId xmlns:a16="http://schemas.microsoft.com/office/drawing/2014/main" id="{733E9BD1-CC4F-4B4B-A413-92D6B1F0B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2EAC6F4-CC14-4018-8EB7-80E98A207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8" name="Freeform 6">
              <a:extLst>
                <a:ext uri="{FF2B5EF4-FFF2-40B4-BE49-F238E27FC236}">
                  <a16:creationId xmlns:a16="http://schemas.microsoft.com/office/drawing/2014/main" id="{20B54FFC-1F45-4851-B17E-27AA9F2AA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9" name="Freeform 7">
              <a:extLst>
                <a:ext uri="{FF2B5EF4-FFF2-40B4-BE49-F238E27FC236}">
                  <a16:creationId xmlns:a16="http://schemas.microsoft.com/office/drawing/2014/main" id="{41D2D494-2435-4150-B9D3-974CD924E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0" name="Freeform 8">
              <a:extLst>
                <a:ext uri="{FF2B5EF4-FFF2-40B4-BE49-F238E27FC236}">
                  <a16:creationId xmlns:a16="http://schemas.microsoft.com/office/drawing/2014/main" id="{1919E1BB-9B82-4C97-919D-92ED3FFE6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1" name="Freeform 9">
              <a:extLst>
                <a:ext uri="{FF2B5EF4-FFF2-40B4-BE49-F238E27FC236}">
                  <a16:creationId xmlns:a16="http://schemas.microsoft.com/office/drawing/2014/main" id="{6F8ACC16-1243-4719-B21E-C286C102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2" name="Freeform 10">
              <a:extLst>
                <a:ext uri="{FF2B5EF4-FFF2-40B4-BE49-F238E27FC236}">
                  <a16:creationId xmlns:a16="http://schemas.microsoft.com/office/drawing/2014/main" id="{453E1702-AF03-4993-9127-D048E9314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B0A6365B-1292-4142-BA51-04BCB3D4C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72AA9E7-7B7D-0A5A-8056-62EF3827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6" r="1" b="29320"/>
          <a:stretch/>
        </p:blipFill>
        <p:spPr>
          <a:xfrm>
            <a:off x="796066" y="10"/>
            <a:ext cx="11395934" cy="6857990"/>
          </a:xfrm>
          <a:custGeom>
            <a:avLst/>
            <a:gdLst/>
            <a:ahLst/>
            <a:cxnLst/>
            <a:rect l="l" t="t" r="r" b="b"/>
            <a:pathLst>
              <a:path w="11395934" h="6858000">
                <a:moveTo>
                  <a:pt x="867942" y="0"/>
                </a:moveTo>
                <a:lnTo>
                  <a:pt x="1786638" y="0"/>
                </a:lnTo>
                <a:lnTo>
                  <a:pt x="11395934" y="0"/>
                </a:lnTo>
                <a:lnTo>
                  <a:pt x="11395934" y="6858000"/>
                </a:lnTo>
                <a:lnTo>
                  <a:pt x="1925619" y="6858000"/>
                </a:lnTo>
                <a:lnTo>
                  <a:pt x="1924311" y="6820097"/>
                </a:lnTo>
                <a:lnTo>
                  <a:pt x="1925076" y="6858000"/>
                </a:lnTo>
                <a:lnTo>
                  <a:pt x="1892647" y="6858000"/>
                </a:lnTo>
                <a:lnTo>
                  <a:pt x="0" y="5314276"/>
                </a:lnTo>
                <a:cubicBezTo>
                  <a:pt x="282142" y="3542851"/>
                  <a:pt x="585800" y="1771425"/>
                  <a:pt x="867942" y="0"/>
                </a:cubicBezTo>
                <a:close/>
              </a:path>
            </a:pathLst>
          </a:custGeom>
        </p:spPr>
      </p:pic>
      <p:pic>
        <p:nvPicPr>
          <p:cNvPr id="13" name="Picture 12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8ADB334F-6185-500F-7CB3-D7E2424973D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10879442" y="5880895"/>
            <a:ext cx="1312558" cy="974932"/>
          </a:xfrm>
          <a:prstGeom prst="rect">
            <a:avLst/>
          </a:prstGeom>
          <a:noFill/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A037E9A-620F-DC07-BD52-5FEFAB7B5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123" y="-209236"/>
            <a:ext cx="6567428" cy="8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>
              <a:ln>
                <a:noFill/>
              </a:ln>
              <a:solidFill>
                <a:srgbClr val="242527"/>
              </a:solidFill>
              <a:effectLst/>
              <a:latin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527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242527"/>
              </a:solidFill>
              <a:effectLst/>
              <a:latin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42527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  </a:t>
            </a:r>
            <a:r>
              <a:rPr kumimoji="0" lang="en-US" altLang="en-US" sz="24000" b="0" i="0" u="none" strike="noStrike" cap="none" normalizeH="0" baseline="0" dirty="0">
                <a:ln>
                  <a:noFill/>
                </a:ln>
                <a:solidFill>
                  <a:srgbClr val="242527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 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AB388-F9E7-1BC8-B50A-932BE00C0B35}"/>
              </a:ext>
            </a:extLst>
          </p:cNvPr>
          <p:cNvSpPr txBox="1"/>
          <p:nvPr/>
        </p:nvSpPr>
        <p:spPr>
          <a:xfrm>
            <a:off x="7715583" y="489578"/>
            <a:ext cx="805423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endParaRPr lang="en-US" sz="2400" b="1" i="0">
              <a:solidFill>
                <a:srgbClr val="242527"/>
              </a:solidFill>
              <a:effectLst/>
              <a:latin typeface="Noto Sans" panose="020B0502040504020204" pitchFamily="34" charset="0"/>
            </a:endParaRPr>
          </a:p>
          <a:p>
            <a:pPr>
              <a:spcAft>
                <a:spcPts val="600"/>
              </a:spcAft>
            </a:pPr>
            <a:br>
              <a:rPr lang="en-US" sz="2400"/>
            </a:b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DE26-7C06-6F1D-2D7C-033667B0F021}"/>
              </a:ext>
            </a:extLst>
          </p:cNvPr>
          <p:cNvSpPr txBox="1"/>
          <p:nvPr/>
        </p:nvSpPr>
        <p:spPr>
          <a:xfrm>
            <a:off x="7132760" y="391833"/>
            <a:ext cx="366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Learning Issues</a:t>
            </a:r>
            <a:endParaRPr lang="en-US" sz="4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7A2D52-7DBD-7868-4BCD-E42AE2915658}"/>
              </a:ext>
            </a:extLst>
          </p:cNvPr>
          <p:cNvSpPr txBox="1"/>
          <p:nvPr/>
        </p:nvSpPr>
        <p:spPr>
          <a:xfrm>
            <a:off x="7978526" y="1378627"/>
            <a:ext cx="23850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33333"/>
                </a:solidFill>
                <a:effectLst/>
                <a:latin typeface="Futura"/>
              </a:rPr>
              <a:t>Slow learners tend to learn slower and are, in most cases, unable to retain what they learn. They also have a very short attention span.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31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4AF475-D526-ABE7-85C2-F97C9D05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Social Issues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26ECDD-04BD-E58F-1DCB-577F49C77E3E}"/>
              </a:ext>
            </a:extLst>
          </p:cNvPr>
          <p:cNvSpPr txBox="1"/>
          <p:nvPr/>
        </p:nvSpPr>
        <p:spPr>
          <a:xfrm>
            <a:off x="1484311" y="2666999"/>
            <a:ext cx="574777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b="0" i="0" dirty="0"/>
              <a:t>They are self-conscious, tend to daydream a lot and love to spend time in solitude or in the company of younger children.</a:t>
            </a:r>
            <a:endParaRPr lang="en-US" sz="2400" dirty="0"/>
          </a:p>
        </p:txBody>
      </p:sp>
      <p:pic>
        <p:nvPicPr>
          <p:cNvPr id="2050" name="Picture 2" descr="A child looking disinterested in a group.">
            <a:extLst>
              <a:ext uri="{FF2B5EF4-FFF2-40B4-BE49-F238E27FC236}">
                <a16:creationId xmlns:a16="http://schemas.microsoft.com/office/drawing/2014/main" id="{354B7013-43E5-FCA3-C6F6-825697079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4664" y="558788"/>
            <a:ext cx="3569114" cy="4754618"/>
          </a:xfrm>
          <a:prstGeom prst="roundRect">
            <a:avLst>
              <a:gd name="adj" fmla="val 5000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CB680E24-6587-02C8-5FF1-DFDA8A7FCC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 rot="10800000" flipH="1" flipV="1">
            <a:off x="10784448" y="5616700"/>
            <a:ext cx="1407552" cy="1192030"/>
          </a:xfrm>
          <a:prstGeom prst="roundRect">
            <a:avLst>
              <a:gd name="adj" fmla="val 5000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80F33510-C9F4-6AFD-97BB-31E4DFA454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06ABD365-B40D-223A-065E-E5A70C388D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young boy holding on to his ears.">
            <a:extLst>
              <a:ext uri="{FF2B5EF4-FFF2-40B4-BE49-F238E27FC236}">
                <a16:creationId xmlns:a16="http://schemas.microsoft.com/office/drawing/2014/main" id="{CBCE7D29-31E6-2B02-2FF6-58990388F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r="35586" b="-1"/>
          <a:stretch/>
        </p:blipFill>
        <p:spPr bwMode="auto"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08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8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8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8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8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8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9295A1F-E0B7-C331-D610-82FF2238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i="0"/>
              <a:t>Auditory issues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E356EC-4E14-D370-2C8D-4B9726DDC1F1}"/>
              </a:ext>
            </a:extLst>
          </p:cNvPr>
          <p:cNvSpPr txBox="1"/>
          <p:nvPr/>
        </p:nvSpPr>
        <p:spPr>
          <a:xfrm>
            <a:off x="885646" y="2171699"/>
            <a:ext cx="526068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b="0" i="0" dirty="0"/>
              <a:t>Identification of sounds is difficult for slow learners and thus, provide irrelevant answers when a question is asked. 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17105" y="685801"/>
            <a:ext cx="70011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2400" dirty="0"/>
          </a:p>
        </p:txBody>
      </p:sp>
      <p:pic>
        <p:nvPicPr>
          <p:cNvPr id="21" name="Picture 20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1D4CD643-C8ED-5C0D-56FD-3C11B0EE53F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-1" y="6000996"/>
            <a:ext cx="1077239" cy="857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47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56C5F458-F0B9-4584-B7A3-BA39F9E9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106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07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08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109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10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11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20C451-2336-33C3-927D-351B566A8C79}"/>
              </a:ext>
            </a:extLst>
          </p:cNvPr>
          <p:cNvSpPr txBox="1"/>
          <p:nvPr/>
        </p:nvSpPr>
        <p:spPr>
          <a:xfrm>
            <a:off x="3967843" y="4094452"/>
            <a:ext cx="7535180" cy="1135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6000" b="1" i="0">
                <a:ln w="3175" cmpd="sng">
                  <a:noFill/>
                </a:ln>
                <a:latin typeface="+mj-lt"/>
                <a:ea typeface="+mj-ea"/>
                <a:cs typeface="+mj-cs"/>
              </a:rPr>
              <a:t>Visual-motor issues</a:t>
            </a:r>
            <a:endParaRPr lang="en-US" sz="600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113" name="Rounded Rectangle 9">
            <a:extLst>
              <a:ext uri="{FF2B5EF4-FFF2-40B4-BE49-F238E27FC236}">
                <a16:creationId xmlns:a16="http://schemas.microsoft.com/office/drawing/2014/main" id="{2485AC7A-46D7-4F0F-9F64-C69A06189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609600"/>
            <a:ext cx="7833360" cy="3119092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A boy wearing glasses smiling at the camera.">
            <a:extLst>
              <a:ext uri="{FF2B5EF4-FFF2-40B4-BE49-F238E27FC236}">
                <a16:creationId xmlns:a16="http://schemas.microsoft.com/office/drawing/2014/main" id="{53DACF72-2941-73E3-822F-44D4D0AB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5131" y="1020600"/>
            <a:ext cx="3506068" cy="234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9B89C2A-8409-593D-F677-603FC52F3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-2794" y="5759701"/>
            <a:ext cx="1535938" cy="1117349"/>
          </a:xfrm>
          <a:prstGeom prst="rect">
            <a:avLst/>
          </a:prstGeom>
          <a:ln w="53975"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3ABFC3-BD73-9A3F-E407-5404FE398965}"/>
              </a:ext>
            </a:extLst>
          </p:cNvPr>
          <p:cNvSpPr txBox="1"/>
          <p:nvPr/>
        </p:nvSpPr>
        <p:spPr>
          <a:xfrm>
            <a:off x="7996955" y="1024731"/>
            <a:ext cx="35060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Futura"/>
              </a:rPr>
              <a:t>Slow learners with visual-motor issues prefer oral learning over visual learning. They find it difficult to differentiate between objects of different sizes,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Futura"/>
              </a:rPr>
              <a:t>colour</a:t>
            </a:r>
            <a:r>
              <a:rPr lang="en-US" b="0" i="0" dirty="0">
                <a:solidFill>
                  <a:srgbClr val="333333"/>
                </a:solidFill>
                <a:effectLst/>
                <a:latin typeface="Futura"/>
              </a:rPr>
              <a:t>, and shape.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6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128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129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130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131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132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133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122" name="Picture 2" descr="A mother talking to her child patiently.">
            <a:extLst>
              <a:ext uri="{FF2B5EF4-FFF2-40B4-BE49-F238E27FC236}">
                <a16:creationId xmlns:a16="http://schemas.microsoft.com/office/drawing/2014/main" id="{DE725677-9C08-FD83-3674-8B31D5C4B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" b="14607"/>
          <a:stretch/>
        </p:blipFill>
        <p:spPr bwMode="auto">
          <a:xfrm>
            <a:off x="132222" y="-114301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5134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A2B70-094C-BA8F-CEB8-CEB8A9484C90}"/>
              </a:ext>
            </a:extLst>
          </p:cNvPr>
          <p:cNvSpPr txBox="1"/>
          <p:nvPr/>
        </p:nvSpPr>
        <p:spPr>
          <a:xfrm>
            <a:off x="2548976" y="3480512"/>
            <a:ext cx="6672838" cy="1414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i="0">
                <a:ln w="3175" cmpd="sng">
                  <a:noFill/>
                </a:ln>
                <a:latin typeface="+mj-lt"/>
                <a:ea typeface="+mj-ea"/>
                <a:cs typeface="+mj-cs"/>
              </a:rPr>
              <a:t>Language issues</a:t>
            </a:r>
            <a:endParaRPr lang="en-US" sz="3000" b="0" i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3000" b="0" i="0">
                <a:ln w="3175" cmpd="sng">
                  <a:noFill/>
                </a:ln>
                <a:latin typeface="+mj-lt"/>
                <a:ea typeface="+mj-ea"/>
                <a:cs typeface="+mj-cs"/>
              </a:rPr>
            </a:br>
            <a:endParaRPr lang="en-US" sz="300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CBC04EF0-FF3D-EA7F-A2A3-3924943294D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10253173" y="5867682"/>
            <a:ext cx="1938827" cy="990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F04433-75F1-1ACE-D651-8A4CB4A19B00}"/>
              </a:ext>
            </a:extLst>
          </p:cNvPr>
          <p:cNvSpPr txBox="1"/>
          <p:nvPr/>
        </p:nvSpPr>
        <p:spPr>
          <a:xfrm>
            <a:off x="5189295" y="4242436"/>
            <a:ext cx="62190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Futura"/>
              </a:rPr>
              <a:t>Children who are slow learners find it hard to express themselves verbally and </a:t>
            </a:r>
            <a:r>
              <a:rPr lang="en-US" sz="2400" b="1" i="0" u="none" strike="noStrike" dirty="0">
                <a:effectLst/>
                <a:latin typeface="Futu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cannot articulate easily.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131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7AADDD-5582-CAE5-0540-F14861601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298509"/>
            <a:ext cx="1938696" cy="1559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44F729-A889-3412-616B-5D0DE0051676}"/>
              </a:ext>
            </a:extLst>
          </p:cNvPr>
          <p:cNvSpPr txBox="1"/>
          <p:nvPr/>
        </p:nvSpPr>
        <p:spPr>
          <a:xfrm>
            <a:off x="2674344" y="503888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333333"/>
                </a:solidFill>
                <a:effectLst/>
                <a:latin typeface="Futura"/>
              </a:rPr>
              <a:t>Tips to assist a slow learner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167CA-35C9-A300-BA0B-F97F9FC88122}"/>
              </a:ext>
            </a:extLst>
          </p:cNvPr>
          <p:cNvSpPr txBox="1"/>
          <p:nvPr/>
        </p:nvSpPr>
        <p:spPr>
          <a:xfrm>
            <a:off x="1806767" y="2981565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Give him/her a quiet study table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BD6AA-A44A-E228-772E-EA8568A83353}"/>
              </a:ext>
            </a:extLst>
          </p:cNvPr>
          <p:cNvSpPr txBox="1"/>
          <p:nvPr/>
        </p:nvSpPr>
        <p:spPr>
          <a:xfrm>
            <a:off x="2145536" y="4069604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333333"/>
                </a:solidFill>
                <a:effectLst/>
                <a:latin typeface="Futura"/>
              </a:rPr>
              <a:t>Don’t label them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7627E-EF6C-1ACD-481D-0B693C0CF523}"/>
              </a:ext>
            </a:extLst>
          </p:cNvPr>
          <p:cNvSpPr txBox="1"/>
          <p:nvPr/>
        </p:nvSpPr>
        <p:spPr>
          <a:xfrm>
            <a:off x="5902286" y="4725711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Be easily accessible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D7C86-33A7-F0CC-ED58-463CC781B154}"/>
              </a:ext>
            </a:extLst>
          </p:cNvPr>
          <p:cNvSpPr txBox="1"/>
          <p:nvPr/>
        </p:nvSpPr>
        <p:spPr>
          <a:xfrm>
            <a:off x="3588745" y="5526976"/>
            <a:ext cx="5323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Give small tasks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6B148-FA67-415D-1F30-4E40F44F69F2}"/>
              </a:ext>
            </a:extLst>
          </p:cNvPr>
          <p:cNvSpPr txBox="1"/>
          <p:nvPr/>
        </p:nvSpPr>
        <p:spPr>
          <a:xfrm>
            <a:off x="2145536" y="1726683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Be patient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56BCA5-B245-28CD-A8AA-B034ED181E85}"/>
              </a:ext>
            </a:extLst>
          </p:cNvPr>
          <p:cNvSpPr txBox="1"/>
          <p:nvPr/>
        </p:nvSpPr>
        <p:spPr>
          <a:xfrm>
            <a:off x="4855685" y="2055555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Ask questions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B6D57-9206-54D7-D9A8-FAF5018B86BD}"/>
              </a:ext>
            </a:extLst>
          </p:cNvPr>
          <p:cNvSpPr txBox="1"/>
          <p:nvPr/>
        </p:nvSpPr>
        <p:spPr>
          <a:xfrm>
            <a:off x="6398045" y="3390633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Futura"/>
              </a:rPr>
              <a:t>Don’t let them give up</a:t>
            </a:r>
            <a:endParaRPr lang="en-US" dirty="0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E0EF45E0-5CB5-0AD3-D96C-26C22445373E}"/>
              </a:ext>
            </a:extLst>
          </p:cNvPr>
          <p:cNvSpPr/>
          <p:nvPr/>
        </p:nvSpPr>
        <p:spPr>
          <a:xfrm>
            <a:off x="7328972" y="1807370"/>
            <a:ext cx="1443208" cy="12964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73A3EE4F-26B9-865D-C4AA-ABCF2F354EF4}"/>
              </a:ext>
            </a:extLst>
          </p:cNvPr>
          <p:cNvSpPr/>
          <p:nvPr/>
        </p:nvSpPr>
        <p:spPr>
          <a:xfrm>
            <a:off x="8397609" y="4545294"/>
            <a:ext cx="1848078" cy="1351014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F7D8B0C3-5D15-61B5-7B37-007D6575DC9E}"/>
              </a:ext>
            </a:extLst>
          </p:cNvPr>
          <p:cNvSpPr/>
          <p:nvPr/>
        </p:nvSpPr>
        <p:spPr>
          <a:xfrm>
            <a:off x="9510308" y="2830738"/>
            <a:ext cx="1848079" cy="10937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t Allowed&quot; Symbol 22">
            <a:extLst>
              <a:ext uri="{FF2B5EF4-FFF2-40B4-BE49-F238E27FC236}">
                <a16:creationId xmlns:a16="http://schemas.microsoft.com/office/drawing/2014/main" id="{78AFCBEA-466F-6533-69C2-133E1670D2AD}"/>
              </a:ext>
            </a:extLst>
          </p:cNvPr>
          <p:cNvSpPr/>
          <p:nvPr/>
        </p:nvSpPr>
        <p:spPr>
          <a:xfrm rot="10800000" flipV="1">
            <a:off x="4392973" y="3492936"/>
            <a:ext cx="1443209" cy="1663533"/>
          </a:xfrm>
          <a:prstGeom prst="noSmoking">
            <a:avLst>
              <a:gd name="adj" fmla="val 12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73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2327</TotalTime>
  <Words>210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Futura</vt:lpstr>
      <vt:lpstr>Noto Sans</vt:lpstr>
      <vt:lpstr>Roboto Slab</vt:lpstr>
      <vt:lpstr>Parallax</vt:lpstr>
      <vt:lpstr>Preschool Professional Course</vt:lpstr>
      <vt:lpstr>Who is a slow learner?</vt:lpstr>
      <vt:lpstr> </vt:lpstr>
      <vt:lpstr>PowerPoint Presentation</vt:lpstr>
      <vt:lpstr>Social Issues</vt:lpstr>
      <vt:lpstr>Auditory issues</vt:lpstr>
      <vt:lpstr>PowerPoint Presentation</vt:lpstr>
      <vt:lpstr>PowerPoint Presentation</vt:lpstr>
      <vt:lpstr>PowerPoint Presentation</vt:lpstr>
      <vt:lpstr> Teaching Ideas for Slow Learners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Phonics Training Course</dc:title>
  <dc:creator>Administrator</dc:creator>
  <cp:lastModifiedBy>Sabeen Asad</cp:lastModifiedBy>
  <cp:revision>61</cp:revision>
  <dcterms:created xsi:type="dcterms:W3CDTF">2019-04-05T04:13:32Z</dcterms:created>
  <dcterms:modified xsi:type="dcterms:W3CDTF">2022-07-06T22:04:14Z</dcterms:modified>
</cp:coreProperties>
</file>