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notesMasterIdLst>
    <p:notesMasterId r:id="rId14"/>
  </p:notesMasterIdLst>
  <p:sldIdLst>
    <p:sldId id="256" r:id="rId2"/>
    <p:sldId id="1693" r:id="rId3"/>
    <p:sldId id="1721" r:id="rId4"/>
    <p:sldId id="1722" r:id="rId5"/>
    <p:sldId id="1716" r:id="rId6"/>
    <p:sldId id="1706" r:id="rId7"/>
    <p:sldId id="1707" r:id="rId8"/>
    <p:sldId id="1708" r:id="rId9"/>
    <p:sldId id="1717" r:id="rId10"/>
    <p:sldId id="1720" r:id="rId11"/>
    <p:sldId id="1718" r:id="rId12"/>
    <p:sldId id="270"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elcome" initials="W" lastIdx="1" clrIdx="0">
    <p:extLst>
      <p:ext uri="{19B8F6BF-5375-455C-9EA6-DF929625EA0E}">
        <p15:presenceInfo xmlns:p15="http://schemas.microsoft.com/office/powerpoint/2012/main" userId="3f9a684b38a1069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43" autoAdjust="0"/>
    <p:restoredTop sz="94660"/>
  </p:normalViewPr>
  <p:slideViewPr>
    <p:cSldViewPr snapToGrid="0">
      <p:cViewPr>
        <p:scale>
          <a:sx n="61" d="100"/>
          <a:sy n="61" d="100"/>
        </p:scale>
        <p:origin x="68" y="15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2C787E-2743-42D0-B880-15F3202F04EF}" type="datetimeFigureOut">
              <a:rPr lang="en-US" smtClean="0"/>
              <a:pPr/>
              <a:t>7/13/2022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ED5362-FF47-4C7A-BD47-26B8AFE9CCC6}" type="slidenum">
              <a:rPr lang="en-US" smtClean="0"/>
              <a:pPr/>
              <a:t>‹#›</a:t>
            </a:fld>
            <a:endParaRPr lang="en-US"/>
          </a:p>
        </p:txBody>
      </p:sp>
    </p:spTree>
    <p:extLst>
      <p:ext uri="{BB962C8B-B14F-4D97-AF65-F5344CB8AC3E}">
        <p14:creationId xmlns:p14="http://schemas.microsoft.com/office/powerpoint/2010/main" val="12233199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7/13/2022</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31718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08010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296151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205803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67288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461302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235567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720549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67001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14534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79824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7/13/2022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74406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7/13/2022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09337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7/13/2022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51875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7/13/2022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85360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23285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4722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smtClean="0"/>
              <a:pPr/>
              <a:t>7/13/2022</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29442504"/>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 id="2147483685"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13.jpeg"/><Relationship Id="rId4" Type="http://schemas.openxmlformats.org/officeDocument/2006/relationships/image" Target="../media/image1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7200" b="1" dirty="0"/>
              <a:t>Preschool Professional Course</a:t>
            </a:r>
          </a:p>
        </p:txBody>
      </p:sp>
      <p:sp>
        <p:nvSpPr>
          <p:cNvPr id="6" name="Subtitle 5">
            <a:extLst>
              <a:ext uri="{FF2B5EF4-FFF2-40B4-BE49-F238E27FC236}">
                <a16:creationId xmlns:a16="http://schemas.microsoft.com/office/drawing/2014/main" id="{A3441B42-A9DB-6546-13C8-E337B9503AAB}"/>
              </a:ext>
            </a:extLst>
          </p:cNvPr>
          <p:cNvSpPr>
            <a:spLocks noGrp="1"/>
          </p:cNvSpPr>
          <p:nvPr>
            <p:ph type="subTitle" idx="1"/>
          </p:nvPr>
        </p:nvSpPr>
        <p:spPr>
          <a:xfrm>
            <a:off x="5755907" y="4195516"/>
            <a:ext cx="4957011" cy="2494042"/>
          </a:xfrm>
        </p:spPr>
        <p:txBody>
          <a:bodyPr>
            <a:noAutofit/>
          </a:bodyPr>
          <a:lstStyle/>
          <a:p>
            <a:r>
              <a:rPr lang="en-US" sz="2000" dirty="0"/>
              <a:t>ECCE</a:t>
            </a:r>
          </a:p>
          <a:p>
            <a:r>
              <a:rPr lang="en-US" sz="2000" dirty="0"/>
              <a:t>Module 5</a:t>
            </a:r>
          </a:p>
          <a:p>
            <a:r>
              <a:rPr lang="en-US" sz="2000" dirty="0"/>
              <a:t>Story Telling</a:t>
            </a:r>
          </a:p>
        </p:txBody>
      </p:sp>
      <p:pic>
        <p:nvPicPr>
          <p:cNvPr id="4" name="Picture 3" descr="C:\Users\User\Dropbox\Jolly Phonics sales\logo sign contracts bank details etc\logo 2.png"/>
          <p:cNvPicPr/>
          <p:nvPr/>
        </p:nvPicPr>
        <p:blipFill rotWithShape="1">
          <a:blip r:embed="rId2">
            <a:extLst>
              <a:ext uri="{28A0092B-C50C-407E-A947-70E740481C1C}">
                <a14:useLocalDpi xmlns:a14="http://schemas.microsoft.com/office/drawing/2010/main" val="0"/>
              </a:ext>
            </a:extLst>
          </a:blip>
          <a:srcRect b="20807"/>
          <a:stretch/>
        </p:blipFill>
        <p:spPr bwMode="auto">
          <a:xfrm>
            <a:off x="9764296" y="0"/>
            <a:ext cx="2427704" cy="1180818"/>
          </a:xfrm>
          <a:prstGeom prst="rect">
            <a:avLst/>
          </a:prstGeom>
          <a:noFill/>
          <a:ln>
            <a:noFill/>
          </a:ln>
        </p:spPr>
      </p:pic>
    </p:spTree>
    <p:extLst>
      <p:ext uri="{BB962C8B-B14F-4D97-AF65-F5344CB8AC3E}">
        <p14:creationId xmlns:p14="http://schemas.microsoft.com/office/powerpoint/2010/main" val="105073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60F05BF-7EBA-4D1D-9DE5-309C026A595E}"/>
              </a:ext>
            </a:extLst>
          </p:cNvPr>
          <p:cNvSpPr txBox="1"/>
          <p:nvPr/>
        </p:nvSpPr>
        <p:spPr>
          <a:xfrm>
            <a:off x="1574264" y="681864"/>
            <a:ext cx="10069095" cy="196977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565E66"/>
                </a:solidFill>
                <a:effectLst/>
                <a:uLnTx/>
                <a:uFillTx/>
                <a:latin typeface="Source Sans Pro" panose="020B0503030403020204" pitchFamily="34" charset="0"/>
                <a:ea typeface="+mn-ea"/>
                <a:cs typeface="+mn-cs"/>
              </a:rPr>
              <a:t>Storytelling using picture clues</a:t>
            </a:r>
          </a:p>
          <a:p>
            <a:pPr marL="0" marR="0" lvl="0" indent="0" algn="l" defTabSz="457200" rtl="0" eaLnBrk="1" fontAlgn="auto" latinLnBrk="0" hangingPunct="1">
              <a:lnSpc>
                <a:spcPct val="100000"/>
              </a:lnSpc>
              <a:spcBef>
                <a:spcPts val="0"/>
              </a:spcBef>
              <a:spcAft>
                <a:spcPts val="0"/>
              </a:spcAft>
              <a:buClrTx/>
              <a:buSzTx/>
              <a:buFontTx/>
              <a:buNone/>
              <a:tabLst/>
              <a:defRPr/>
            </a:pPr>
            <a:br>
              <a:rPr kumimoji="0" lang="en-US" sz="1800" b="0" i="0" u="none" strike="noStrike" kern="1200" cap="none" spc="0" normalizeH="0" baseline="0" noProof="0" dirty="0">
                <a:ln>
                  <a:noFill/>
                </a:ln>
                <a:solidFill>
                  <a:prstClr val="black"/>
                </a:solidFill>
                <a:effectLst/>
                <a:uLnTx/>
                <a:uFillTx/>
                <a:latin typeface="Corbel" panose="020B0503020204020204"/>
                <a:ea typeface="+mn-ea"/>
                <a:cs typeface="+mn-cs"/>
              </a:rPr>
            </a:br>
            <a:r>
              <a:rPr kumimoji="0" lang="en-US" sz="2400" b="0" i="0" u="none" strike="noStrike" kern="1200" cap="none" spc="0" normalizeH="0" baseline="0" noProof="0" dirty="0">
                <a:ln>
                  <a:noFill/>
                </a:ln>
                <a:solidFill>
                  <a:srgbClr val="565E66"/>
                </a:solidFill>
                <a:effectLst/>
                <a:uLnTx/>
                <a:uFillTx/>
                <a:latin typeface="Source Sans Pro" panose="020B0503030403020204" pitchFamily="34" charset="0"/>
                <a:ea typeface="+mn-ea"/>
                <a:cs typeface="+mn-cs"/>
              </a:rPr>
              <a:t>Picture clue stories involve a combination of words and pictures. They are great for developing reading skills. Even if children are unable to read actual words, they can participate in the act of storytelling</a:t>
            </a:r>
            <a:r>
              <a:rPr kumimoji="0" lang="en-US" sz="1800" b="0" i="0" u="none" strike="noStrike" kern="1200" cap="none" spc="0" normalizeH="0" baseline="0" noProof="0" dirty="0">
                <a:ln>
                  <a:noFill/>
                </a:ln>
                <a:solidFill>
                  <a:srgbClr val="565E66"/>
                </a:solidFill>
                <a:effectLst/>
                <a:uLnTx/>
                <a:uFillTx/>
                <a:latin typeface="Source Sans Pro" panose="020B0503030403020204" pitchFamily="34" charset="0"/>
                <a:ea typeface="+mn-ea"/>
                <a:cs typeface="+mn-cs"/>
              </a:rPr>
              <a:t>.</a:t>
            </a:r>
            <a:endParaRPr kumimoji="0" lang="en-US" sz="1800" b="0" i="0" u="none" strike="noStrike" kern="1200" cap="none" spc="0" normalizeH="0" baseline="0" noProof="0" dirty="0">
              <a:ln>
                <a:noFill/>
              </a:ln>
              <a:solidFill>
                <a:prstClr val="black"/>
              </a:solidFill>
              <a:effectLst/>
              <a:uLnTx/>
              <a:uFillTx/>
              <a:latin typeface="Corbel" panose="020B0503020204020204"/>
              <a:ea typeface="+mn-ea"/>
              <a:cs typeface="+mn-cs"/>
            </a:endParaRPr>
          </a:p>
        </p:txBody>
      </p:sp>
      <p:pic>
        <p:nvPicPr>
          <p:cNvPr id="2" name="Picture 1">
            <a:extLst>
              <a:ext uri="{FF2B5EF4-FFF2-40B4-BE49-F238E27FC236}">
                <a16:creationId xmlns:a16="http://schemas.microsoft.com/office/drawing/2014/main" id="{AB667BA6-4A8B-45F0-1DA5-3646BB91F6EC}"/>
              </a:ext>
            </a:extLst>
          </p:cNvPr>
          <p:cNvPicPr>
            <a:picLocks noChangeAspect="1"/>
          </p:cNvPicPr>
          <p:nvPr/>
        </p:nvPicPr>
        <p:blipFill>
          <a:blip r:embed="rId2"/>
          <a:stretch>
            <a:fillRect/>
          </a:stretch>
        </p:blipFill>
        <p:spPr>
          <a:xfrm>
            <a:off x="10253304" y="5870362"/>
            <a:ext cx="1938696" cy="987638"/>
          </a:xfrm>
          <a:prstGeom prst="rect">
            <a:avLst/>
          </a:prstGeom>
        </p:spPr>
      </p:pic>
      <p:pic>
        <p:nvPicPr>
          <p:cNvPr id="5" name="Picture 4" descr="Calendar&#10;&#10;Description automatically generated">
            <a:extLst>
              <a:ext uri="{FF2B5EF4-FFF2-40B4-BE49-F238E27FC236}">
                <a16:creationId xmlns:a16="http://schemas.microsoft.com/office/drawing/2014/main" id="{2ECF26ED-4219-FF9F-A866-5917C5E420E4}"/>
              </a:ext>
            </a:extLst>
          </p:cNvPr>
          <p:cNvPicPr>
            <a:picLocks noChangeAspect="1"/>
          </p:cNvPicPr>
          <p:nvPr/>
        </p:nvPicPr>
        <p:blipFill rotWithShape="1">
          <a:blip r:embed="rId3">
            <a:alphaModFix amt="50000"/>
          </a:blip>
          <a:srcRect t="12767" b="15068"/>
          <a:stretch/>
        </p:blipFill>
        <p:spPr>
          <a:xfrm>
            <a:off x="4632960" y="3535680"/>
            <a:ext cx="4145280" cy="3139439"/>
          </a:xfrm>
          <a:prstGeom prst="rect">
            <a:avLst/>
          </a:prstGeom>
          <a:ln>
            <a:noFill/>
          </a:ln>
          <a:effectLst>
            <a:softEdge rad="112500"/>
          </a:effectLst>
        </p:spPr>
      </p:pic>
    </p:spTree>
    <p:extLst>
      <p:ext uri="{BB962C8B-B14F-4D97-AF65-F5344CB8AC3E}">
        <p14:creationId xmlns:p14="http://schemas.microsoft.com/office/powerpoint/2010/main" val="20954678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F37AADDD-5582-CAE5-0540-F14861601CD6}"/>
              </a:ext>
            </a:extLst>
          </p:cNvPr>
          <p:cNvPicPr>
            <a:picLocks noGrp="1" noChangeAspect="1"/>
          </p:cNvPicPr>
          <p:nvPr>
            <p:ph idx="1"/>
          </p:nvPr>
        </p:nvPicPr>
        <p:blipFill>
          <a:blip r:embed="rId2"/>
          <a:stretch>
            <a:fillRect/>
          </a:stretch>
        </p:blipFill>
        <p:spPr>
          <a:xfrm>
            <a:off x="0" y="5298509"/>
            <a:ext cx="1938696" cy="1559491"/>
          </a:xfrm>
          <a:prstGeom prst="rect">
            <a:avLst/>
          </a:prstGeom>
        </p:spPr>
      </p:pic>
      <p:sp>
        <p:nvSpPr>
          <p:cNvPr id="2" name="TextBox 1">
            <a:extLst>
              <a:ext uri="{FF2B5EF4-FFF2-40B4-BE49-F238E27FC236}">
                <a16:creationId xmlns:a16="http://schemas.microsoft.com/office/drawing/2014/main" id="{A6413830-A2E9-388D-8DBD-D6234F01C8A1}"/>
              </a:ext>
            </a:extLst>
          </p:cNvPr>
          <p:cNvSpPr txBox="1"/>
          <p:nvPr/>
        </p:nvSpPr>
        <p:spPr>
          <a:xfrm>
            <a:off x="3854918" y="505326"/>
            <a:ext cx="5481588" cy="584775"/>
          </a:xfrm>
          <a:prstGeom prst="rect">
            <a:avLst/>
          </a:prstGeom>
          <a:noFill/>
        </p:spPr>
        <p:txBody>
          <a:bodyPr wrap="square" rtlCol="0">
            <a:spAutoFit/>
          </a:bodyPr>
          <a:lstStyle/>
          <a:p>
            <a:r>
              <a:rPr lang="en-US" sz="3200" b="1" dirty="0"/>
              <a:t>Storytelling with role play</a:t>
            </a:r>
            <a:endParaRPr lang="en-US" sz="3200" b="1" kern="1200" dirty="0">
              <a:solidFill>
                <a:schemeClr val="tx1"/>
              </a:solidFill>
              <a:latin typeface="+mn-lt"/>
              <a:ea typeface="+mn-ea"/>
              <a:cs typeface="+mn-cs"/>
            </a:endParaRPr>
          </a:p>
        </p:txBody>
      </p:sp>
      <p:sp>
        <p:nvSpPr>
          <p:cNvPr id="3" name="TextBox 2">
            <a:extLst>
              <a:ext uri="{FF2B5EF4-FFF2-40B4-BE49-F238E27FC236}">
                <a16:creationId xmlns:a16="http://schemas.microsoft.com/office/drawing/2014/main" id="{9EB75EBE-B2F1-1BA7-1CC3-5E1CF74E53F1}"/>
              </a:ext>
            </a:extLst>
          </p:cNvPr>
          <p:cNvSpPr txBox="1"/>
          <p:nvPr/>
        </p:nvSpPr>
        <p:spPr>
          <a:xfrm>
            <a:off x="1678814" y="2103121"/>
            <a:ext cx="9034104" cy="830997"/>
          </a:xfrm>
          <a:prstGeom prst="rect">
            <a:avLst/>
          </a:prstGeom>
          <a:noFill/>
        </p:spPr>
        <p:txBody>
          <a:bodyPr wrap="square" rtlCol="0">
            <a:spAutoFit/>
          </a:bodyPr>
          <a:lstStyle/>
          <a:p>
            <a:r>
              <a:rPr lang="en-US" sz="2400" dirty="0"/>
              <a:t>Teacher can assign different roles to her students according to the characters of story.</a:t>
            </a:r>
            <a:endParaRPr lang="en-US" sz="2400" kern="1200" dirty="0">
              <a:solidFill>
                <a:schemeClr val="tx1"/>
              </a:solidFill>
              <a:latin typeface="+mn-lt"/>
              <a:ea typeface="+mn-ea"/>
              <a:cs typeface="+mn-cs"/>
            </a:endParaRPr>
          </a:p>
        </p:txBody>
      </p:sp>
      <p:pic>
        <p:nvPicPr>
          <p:cNvPr id="6" name="Picture 5" descr="A group of people wearing clothing&#10;&#10;Description automatically generated with medium confidence">
            <a:extLst>
              <a:ext uri="{FF2B5EF4-FFF2-40B4-BE49-F238E27FC236}">
                <a16:creationId xmlns:a16="http://schemas.microsoft.com/office/drawing/2014/main" id="{6FC9EF0A-D52F-41D5-8567-040742F14079}"/>
              </a:ext>
            </a:extLst>
          </p:cNvPr>
          <p:cNvPicPr>
            <a:picLocks noChangeAspect="1"/>
          </p:cNvPicPr>
          <p:nvPr/>
        </p:nvPicPr>
        <p:blipFill>
          <a:blip r:embed="rId3">
            <a:alphaModFix amt="50000"/>
          </a:blip>
          <a:stretch>
            <a:fillRect/>
          </a:stretch>
        </p:blipFill>
        <p:spPr>
          <a:xfrm>
            <a:off x="4550979" y="3461826"/>
            <a:ext cx="5822381" cy="2910862"/>
          </a:xfrm>
          <a:prstGeom prst="rect">
            <a:avLst/>
          </a:prstGeom>
          <a:ln>
            <a:noFill/>
          </a:ln>
          <a:effectLst>
            <a:softEdge rad="112500"/>
          </a:effectLst>
        </p:spPr>
      </p:pic>
    </p:spTree>
    <p:extLst>
      <p:ext uri="{BB962C8B-B14F-4D97-AF65-F5344CB8AC3E}">
        <p14:creationId xmlns:p14="http://schemas.microsoft.com/office/powerpoint/2010/main" val="33451736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pic>
        <p:nvPicPr>
          <p:cNvPr id="11" name="Picture 10" descr="Letter&#10;&#10;Description automatically generated with medium confidence">
            <a:extLst>
              <a:ext uri="{FF2B5EF4-FFF2-40B4-BE49-F238E27FC236}">
                <a16:creationId xmlns:a16="http://schemas.microsoft.com/office/drawing/2014/main" id="{BCE59665-2091-607F-B1F0-4F868CC5F0FC}"/>
              </a:ext>
            </a:extLst>
          </p:cNvPr>
          <p:cNvPicPr>
            <a:picLocks noChangeAspect="1"/>
          </p:cNvPicPr>
          <p:nvPr/>
        </p:nvPicPr>
        <p:blipFill rotWithShape="1">
          <a:blip r:embed="rId3"/>
          <a:srcRect l="21371" r="16933" b="-2"/>
          <a:stretch/>
        </p:blipFill>
        <p:spPr>
          <a:xfrm>
            <a:off x="643467" y="643467"/>
            <a:ext cx="5149166" cy="5571066"/>
          </a:xfrm>
          <a:prstGeom prst="rect">
            <a:avLst/>
          </a:prstGeom>
        </p:spPr>
      </p:pic>
      <p:pic>
        <p:nvPicPr>
          <p:cNvPr id="23" name="Picture 22" descr="Letter&#10;&#10;Description automatically generated with medium confidence">
            <a:extLst>
              <a:ext uri="{FF2B5EF4-FFF2-40B4-BE49-F238E27FC236}">
                <a16:creationId xmlns:a16="http://schemas.microsoft.com/office/drawing/2014/main" id="{1BED4469-A4C3-8F98-789A-BAA1BE5B3652}"/>
              </a:ext>
            </a:extLst>
          </p:cNvPr>
          <p:cNvPicPr>
            <a:picLocks noChangeAspect="1"/>
          </p:cNvPicPr>
          <p:nvPr/>
        </p:nvPicPr>
        <p:blipFill rotWithShape="1">
          <a:blip r:embed="rId3"/>
          <a:srcRect l="21330" r="16974" b="-2"/>
          <a:stretch/>
        </p:blipFill>
        <p:spPr>
          <a:xfrm>
            <a:off x="6441688" y="643467"/>
            <a:ext cx="5149166" cy="5571066"/>
          </a:xfrm>
          <a:prstGeom prst="rect">
            <a:avLst/>
          </a:prstGeom>
        </p:spPr>
      </p:pic>
      <p:pic>
        <p:nvPicPr>
          <p:cNvPr id="5" name="Picture 4" descr="C:\Users\User\Dropbox\Jolly Phonics sales\logo sign contracts bank details etc\logo 2.png"/>
          <p:cNvPicPr/>
          <p:nvPr/>
        </p:nvPicPr>
        <p:blipFill rotWithShape="1">
          <a:blip r:embed="rId4">
            <a:extLst>
              <a:ext uri="{28A0092B-C50C-407E-A947-70E740481C1C}">
                <a14:useLocalDpi xmlns:a14="http://schemas.microsoft.com/office/drawing/2010/main" val="0"/>
              </a:ext>
            </a:extLst>
          </a:blip>
          <a:srcRect b="20807"/>
          <a:stretch/>
        </p:blipFill>
        <p:spPr bwMode="auto">
          <a:xfrm>
            <a:off x="0" y="0"/>
            <a:ext cx="2427704" cy="1180818"/>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pic>
        <p:nvPicPr>
          <p:cNvPr id="5" name="Picture 4" descr="C:\Users\User\Dropbox\Jolly Phonics sales\logo sign contracts bank details etc\logo 2.png">
            <a:extLst>
              <a:ext uri="{FF2B5EF4-FFF2-40B4-BE49-F238E27FC236}">
                <a16:creationId xmlns:a16="http://schemas.microsoft.com/office/drawing/2014/main" id="{802F0D20-B819-8A49-BA22-130B2895D2C8}"/>
              </a:ext>
            </a:extLst>
          </p:cNvPr>
          <p:cNvPicPr/>
          <p:nvPr/>
        </p:nvPicPr>
        <p:blipFill rotWithShape="1">
          <a:blip r:embed="rId3">
            <a:extLst>
              <a:ext uri="{28A0092B-C50C-407E-A947-70E740481C1C}">
                <a14:useLocalDpi xmlns:a14="http://schemas.microsoft.com/office/drawing/2010/main" val="0"/>
              </a:ext>
            </a:extLst>
          </a:blip>
          <a:srcRect b="20807"/>
          <a:stretch/>
        </p:blipFill>
        <p:spPr bwMode="auto">
          <a:xfrm>
            <a:off x="11142921" y="0"/>
            <a:ext cx="1020009" cy="685800"/>
          </a:xfrm>
          <a:prstGeom prst="rect">
            <a:avLst/>
          </a:prstGeom>
          <a:noFill/>
          <a:ln>
            <a:noFill/>
          </a:ln>
        </p:spPr>
      </p:pic>
      <p:sp>
        <p:nvSpPr>
          <p:cNvPr id="3" name="Title 2">
            <a:extLst>
              <a:ext uri="{FF2B5EF4-FFF2-40B4-BE49-F238E27FC236}">
                <a16:creationId xmlns:a16="http://schemas.microsoft.com/office/drawing/2014/main" id="{D733D52B-4BEE-A1E5-0C2E-62611ED946C4}"/>
              </a:ext>
            </a:extLst>
          </p:cNvPr>
          <p:cNvSpPr>
            <a:spLocks noGrp="1"/>
          </p:cNvSpPr>
          <p:nvPr>
            <p:ph type="title"/>
          </p:nvPr>
        </p:nvSpPr>
        <p:spPr>
          <a:xfrm>
            <a:off x="772042" y="483269"/>
            <a:ext cx="10018713" cy="1752599"/>
          </a:xfrm>
        </p:spPr>
        <p:txBody>
          <a:bodyPr/>
          <a:lstStyle/>
          <a:p>
            <a:r>
              <a:rPr lang="en-US" b="1" dirty="0"/>
              <a:t>Why Storytelling is Important</a:t>
            </a:r>
          </a:p>
        </p:txBody>
      </p:sp>
      <p:sp>
        <p:nvSpPr>
          <p:cNvPr id="22" name="TextBox 21">
            <a:extLst>
              <a:ext uri="{FF2B5EF4-FFF2-40B4-BE49-F238E27FC236}">
                <a16:creationId xmlns:a16="http://schemas.microsoft.com/office/drawing/2014/main" id="{DAA225F4-41F4-3710-4414-28814A143618}"/>
              </a:ext>
            </a:extLst>
          </p:cNvPr>
          <p:cNvSpPr txBox="1"/>
          <p:nvPr/>
        </p:nvSpPr>
        <p:spPr>
          <a:xfrm>
            <a:off x="1401245" y="2235868"/>
            <a:ext cx="7288731" cy="3046988"/>
          </a:xfrm>
          <a:prstGeom prst="rect">
            <a:avLst/>
          </a:prstGeom>
          <a:noFill/>
        </p:spPr>
        <p:txBody>
          <a:bodyPr wrap="square">
            <a:spAutoFit/>
          </a:bodyPr>
          <a:lstStyle/>
          <a:p>
            <a:pPr algn="l"/>
            <a:r>
              <a:rPr lang="en-US" sz="2400" b="0" i="0" dirty="0">
                <a:solidFill>
                  <a:srgbClr val="3A4249"/>
                </a:solidFill>
                <a:effectLst/>
                <a:latin typeface="Raleway" panose="020B0604020202020204" pitchFamily="2" charset="0"/>
              </a:rPr>
              <a:t>Stories can… </a:t>
            </a:r>
          </a:p>
          <a:p>
            <a:pPr algn="l">
              <a:buFont typeface="Arial" panose="020B0604020202020204" pitchFamily="34" charset="0"/>
              <a:buChar char="•"/>
            </a:pPr>
            <a:r>
              <a:rPr lang="en-US" sz="2400" b="0" i="0" dirty="0">
                <a:solidFill>
                  <a:srgbClr val="3A4249"/>
                </a:solidFill>
                <a:effectLst/>
                <a:latin typeface="Raleway" panose="020B0604020202020204" pitchFamily="2" charset="0"/>
              </a:rPr>
              <a:t>Enable children to empathies with unfamiliar people/places/situations. </a:t>
            </a:r>
          </a:p>
          <a:p>
            <a:pPr algn="l">
              <a:buFont typeface="Arial" panose="020B0604020202020204" pitchFamily="34" charset="0"/>
              <a:buChar char="•"/>
            </a:pPr>
            <a:r>
              <a:rPr lang="en-US" sz="2400" b="0" i="0" dirty="0">
                <a:solidFill>
                  <a:srgbClr val="3A4249"/>
                </a:solidFill>
                <a:effectLst/>
                <a:latin typeface="Raleway" panose="020B0604020202020204" pitchFamily="2" charset="0"/>
              </a:rPr>
              <a:t>Offer insights into different traditions and values. </a:t>
            </a:r>
          </a:p>
          <a:p>
            <a:pPr algn="l">
              <a:buFont typeface="Arial" panose="020B0604020202020204" pitchFamily="34" charset="0"/>
              <a:buChar char="•"/>
            </a:pPr>
            <a:r>
              <a:rPr lang="en-US" sz="2400" b="0" i="0" dirty="0">
                <a:solidFill>
                  <a:srgbClr val="3A4249"/>
                </a:solidFill>
                <a:effectLst/>
                <a:latin typeface="Raleway" panose="020B0604020202020204" pitchFamily="2" charset="0"/>
              </a:rPr>
              <a:t>Offer insights into universal life experiences. </a:t>
            </a:r>
          </a:p>
          <a:p>
            <a:pPr algn="l">
              <a:buFont typeface="Arial" panose="020B0604020202020204" pitchFamily="34" charset="0"/>
              <a:buChar char="•"/>
            </a:pPr>
            <a:r>
              <a:rPr lang="en-US" sz="2400" b="0" i="0" dirty="0">
                <a:solidFill>
                  <a:srgbClr val="3A4249"/>
                </a:solidFill>
                <a:effectLst/>
                <a:latin typeface="Raleway" panose="020B0604020202020204" pitchFamily="2" charset="0"/>
              </a:rPr>
              <a:t>Help children consider new ideas. </a:t>
            </a:r>
          </a:p>
          <a:p>
            <a:pPr algn="l">
              <a:buFont typeface="Arial" panose="020B0604020202020204" pitchFamily="34" charset="0"/>
              <a:buChar char="•"/>
            </a:pPr>
            <a:r>
              <a:rPr lang="en-US" sz="2400" b="0" i="0" dirty="0">
                <a:solidFill>
                  <a:srgbClr val="3A4249"/>
                </a:solidFill>
                <a:effectLst/>
                <a:latin typeface="Raleway" panose="020B0604020202020204" pitchFamily="2" charset="0"/>
              </a:rPr>
              <a:t>Reveal differences and commonalties of cultures around the world.  </a:t>
            </a:r>
          </a:p>
        </p:txBody>
      </p:sp>
      <p:pic>
        <p:nvPicPr>
          <p:cNvPr id="8" name="Picture 7" descr="Diagram&#10;&#10;Description automatically generated">
            <a:extLst>
              <a:ext uri="{FF2B5EF4-FFF2-40B4-BE49-F238E27FC236}">
                <a16:creationId xmlns:a16="http://schemas.microsoft.com/office/drawing/2014/main" id="{8D8D0166-651E-B288-5463-03ACC08AF6EC}"/>
              </a:ext>
            </a:extLst>
          </p:cNvPr>
          <p:cNvPicPr>
            <a:picLocks noChangeAspect="1"/>
          </p:cNvPicPr>
          <p:nvPr/>
        </p:nvPicPr>
        <p:blipFill rotWithShape="1">
          <a:blip r:embed="rId4">
            <a:alphaModFix amt="85000"/>
          </a:blip>
          <a:srcRect b="13981"/>
          <a:stretch/>
        </p:blipFill>
        <p:spPr>
          <a:xfrm>
            <a:off x="8839200" y="3811012"/>
            <a:ext cx="3210560" cy="3046988"/>
          </a:xfrm>
          <a:prstGeom prst="rect">
            <a:avLst/>
          </a:prstGeom>
          <a:ln>
            <a:noFill/>
          </a:ln>
          <a:effectLst>
            <a:softEdge rad="112500"/>
          </a:effectLst>
        </p:spPr>
      </p:pic>
    </p:spTree>
    <p:extLst>
      <p:ext uri="{BB962C8B-B14F-4D97-AF65-F5344CB8AC3E}">
        <p14:creationId xmlns:p14="http://schemas.microsoft.com/office/powerpoint/2010/main" val="791222437"/>
      </p:ext>
    </p:extLst>
  </p:cSld>
  <p:clrMapOvr>
    <a:masterClrMapping/>
  </p:clrMapOvr>
  <mc:AlternateContent xmlns:mc="http://schemas.openxmlformats.org/markup-compatibility/2006" xmlns:p14="http://schemas.microsoft.com/office/powerpoint/2010/main">
    <mc:Choice Requires="p14">
      <p:transition spd="slow" p14:dur="900">
        <p:pull/>
      </p:transition>
    </mc:Choice>
    <mc:Fallback xmlns="">
      <p:transition xmlns:p14="http://schemas.microsoft.com/office/powerpoint/2010/main" spd="slow">
        <p:pull/>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81D0A34-CBFF-A48B-4479-6061BC875205}"/>
              </a:ext>
            </a:extLst>
          </p:cNvPr>
          <p:cNvSpPr>
            <a:spLocks noGrp="1"/>
          </p:cNvSpPr>
          <p:nvPr>
            <p:ph idx="1"/>
          </p:nvPr>
        </p:nvSpPr>
        <p:spPr>
          <a:xfrm>
            <a:off x="1984824" y="1319462"/>
            <a:ext cx="10018713" cy="3124201"/>
          </a:xfrm>
        </p:spPr>
        <p:txBody>
          <a:bodyPr>
            <a:normAutofit fontScale="62500" lnSpcReduction="20000"/>
          </a:bodyPr>
          <a:lstStyle/>
          <a:p>
            <a:pPr marL="0" indent="0" algn="l">
              <a:buNone/>
            </a:pPr>
            <a:endParaRPr lang="en-US" b="0" i="0" dirty="0">
              <a:solidFill>
                <a:srgbClr val="3A4249"/>
              </a:solidFill>
              <a:effectLst/>
              <a:latin typeface="Raleway" pitchFamily="2" charset="0"/>
            </a:endParaRPr>
          </a:p>
          <a:p>
            <a:pPr algn="l">
              <a:buFont typeface="Arial" panose="020B0604020202020204" pitchFamily="34" charset="0"/>
              <a:buChar char="•"/>
            </a:pPr>
            <a:r>
              <a:rPr lang="en-US" sz="3400" b="0" i="0" dirty="0">
                <a:solidFill>
                  <a:srgbClr val="3A4249"/>
                </a:solidFill>
                <a:effectLst/>
                <a:latin typeface="Raleway" pitchFamily="2" charset="0"/>
              </a:rPr>
              <a:t>Promote a feeling of well-being, fun and relaxation. </a:t>
            </a:r>
          </a:p>
          <a:p>
            <a:pPr algn="l">
              <a:buFont typeface="Arial" panose="020B0604020202020204" pitchFamily="34" charset="0"/>
              <a:buChar char="•"/>
            </a:pPr>
            <a:r>
              <a:rPr lang="en-US" sz="3400" b="0" i="0" dirty="0">
                <a:solidFill>
                  <a:srgbClr val="3A4249"/>
                </a:solidFill>
                <a:effectLst/>
                <a:latin typeface="Raleway" pitchFamily="2" charset="0"/>
              </a:rPr>
              <a:t>Increase children’s willingness to communicate thoughts and feelings. </a:t>
            </a:r>
          </a:p>
          <a:p>
            <a:pPr algn="l">
              <a:buFont typeface="Arial" panose="020B0604020202020204" pitchFamily="34" charset="0"/>
              <a:buChar char="•"/>
            </a:pPr>
            <a:r>
              <a:rPr lang="en-US" sz="3400" b="0" i="0" dirty="0">
                <a:solidFill>
                  <a:srgbClr val="3A4249"/>
                </a:solidFill>
                <a:effectLst/>
                <a:latin typeface="Raleway" pitchFamily="2" charset="0"/>
              </a:rPr>
              <a:t>Encourage active participation. </a:t>
            </a:r>
          </a:p>
          <a:p>
            <a:pPr algn="l">
              <a:buFont typeface="Arial" panose="020B0604020202020204" pitchFamily="34" charset="0"/>
              <a:buChar char="•"/>
            </a:pPr>
            <a:r>
              <a:rPr lang="en-US" sz="3400" b="0" i="0" dirty="0">
                <a:solidFill>
                  <a:srgbClr val="3A4249"/>
                </a:solidFill>
                <a:effectLst/>
                <a:latin typeface="Raleway" pitchFamily="2" charset="0"/>
              </a:rPr>
              <a:t>Increase verbal proficiency. </a:t>
            </a:r>
          </a:p>
          <a:p>
            <a:pPr algn="l">
              <a:buFont typeface="Arial" panose="020B0604020202020204" pitchFamily="34" charset="0"/>
              <a:buChar char="•"/>
            </a:pPr>
            <a:r>
              <a:rPr lang="en-US" sz="3400" b="0" i="0" dirty="0">
                <a:solidFill>
                  <a:srgbClr val="3A4249"/>
                </a:solidFill>
                <a:effectLst/>
                <a:latin typeface="Raleway" pitchFamily="2" charset="0"/>
              </a:rPr>
              <a:t>Encourage use of imagination and creativity. </a:t>
            </a:r>
          </a:p>
          <a:p>
            <a:pPr algn="l">
              <a:buFont typeface="Arial" panose="020B0604020202020204" pitchFamily="34" charset="0"/>
              <a:buChar char="•"/>
            </a:pPr>
            <a:r>
              <a:rPr lang="en-US" sz="3400" b="0" i="0" dirty="0">
                <a:solidFill>
                  <a:srgbClr val="3A4249"/>
                </a:solidFill>
                <a:effectLst/>
                <a:latin typeface="Raleway" pitchFamily="2" charset="0"/>
              </a:rPr>
              <a:t>Encourage cooperation between students. </a:t>
            </a:r>
          </a:p>
          <a:p>
            <a:pPr algn="l">
              <a:buFont typeface="Arial" panose="020B0604020202020204" pitchFamily="34" charset="0"/>
              <a:buChar char="•"/>
            </a:pPr>
            <a:r>
              <a:rPr lang="en-US" sz="3400" b="0" i="0" dirty="0">
                <a:solidFill>
                  <a:srgbClr val="3A4249"/>
                </a:solidFill>
                <a:effectLst/>
                <a:latin typeface="Raleway" pitchFamily="2" charset="0"/>
              </a:rPr>
              <a:t>Enhance listening skills. </a:t>
            </a:r>
          </a:p>
          <a:p>
            <a:endParaRPr lang="en-US" dirty="0"/>
          </a:p>
        </p:txBody>
      </p:sp>
      <p:sp>
        <p:nvSpPr>
          <p:cNvPr id="4" name="TextBox 3">
            <a:extLst>
              <a:ext uri="{FF2B5EF4-FFF2-40B4-BE49-F238E27FC236}">
                <a16:creationId xmlns:a16="http://schemas.microsoft.com/office/drawing/2014/main" id="{794F91D2-A287-B083-53D9-D1E9C0FA4746}"/>
              </a:ext>
            </a:extLst>
          </p:cNvPr>
          <p:cNvSpPr txBox="1"/>
          <p:nvPr/>
        </p:nvSpPr>
        <p:spPr>
          <a:xfrm>
            <a:off x="2401502" y="327259"/>
            <a:ext cx="8811929" cy="707886"/>
          </a:xfrm>
          <a:prstGeom prst="rect">
            <a:avLst/>
          </a:prstGeom>
          <a:noFill/>
        </p:spPr>
        <p:txBody>
          <a:bodyPr wrap="square" rtlCol="0">
            <a:spAutoFit/>
          </a:bodyPr>
          <a:lstStyle/>
          <a:p>
            <a:r>
              <a:rPr lang="en-US" sz="4000" b="1" dirty="0"/>
              <a:t>More benefits of Storytelling</a:t>
            </a:r>
            <a:endParaRPr lang="en-US" sz="4000" b="1" kern="1200" dirty="0">
              <a:solidFill>
                <a:schemeClr val="tx1"/>
              </a:solidFill>
              <a:latin typeface="+mn-lt"/>
              <a:ea typeface="+mn-ea"/>
              <a:cs typeface="+mn-cs"/>
            </a:endParaRPr>
          </a:p>
        </p:txBody>
      </p:sp>
      <p:pic>
        <p:nvPicPr>
          <p:cNvPr id="5" name="Picture 4">
            <a:extLst>
              <a:ext uri="{FF2B5EF4-FFF2-40B4-BE49-F238E27FC236}">
                <a16:creationId xmlns:a16="http://schemas.microsoft.com/office/drawing/2014/main" id="{5F7D26C5-29FF-F61D-053E-C3D0F0BE1844}"/>
              </a:ext>
            </a:extLst>
          </p:cNvPr>
          <p:cNvPicPr>
            <a:picLocks noChangeAspect="1"/>
          </p:cNvPicPr>
          <p:nvPr/>
        </p:nvPicPr>
        <p:blipFill>
          <a:blip r:embed="rId2"/>
          <a:stretch>
            <a:fillRect/>
          </a:stretch>
        </p:blipFill>
        <p:spPr>
          <a:xfrm>
            <a:off x="11173880" y="6169092"/>
            <a:ext cx="1018120" cy="688908"/>
          </a:xfrm>
          <a:prstGeom prst="rect">
            <a:avLst/>
          </a:prstGeom>
        </p:spPr>
      </p:pic>
      <p:pic>
        <p:nvPicPr>
          <p:cNvPr id="7" name="Picture 6">
            <a:extLst>
              <a:ext uri="{FF2B5EF4-FFF2-40B4-BE49-F238E27FC236}">
                <a16:creationId xmlns:a16="http://schemas.microsoft.com/office/drawing/2014/main" id="{467EC29D-20AF-A6E8-0D76-E2BC99AB0312}"/>
              </a:ext>
            </a:extLst>
          </p:cNvPr>
          <p:cNvPicPr>
            <a:picLocks noChangeAspect="1"/>
          </p:cNvPicPr>
          <p:nvPr/>
        </p:nvPicPr>
        <p:blipFill rotWithShape="1">
          <a:blip r:embed="rId3">
            <a:alphaModFix amt="85000"/>
          </a:blip>
          <a:srcRect b="7905"/>
          <a:stretch/>
        </p:blipFill>
        <p:spPr>
          <a:xfrm>
            <a:off x="6807466" y="4310448"/>
            <a:ext cx="3486150" cy="2456180"/>
          </a:xfrm>
          <a:prstGeom prst="rect">
            <a:avLst/>
          </a:prstGeom>
          <a:ln>
            <a:noFill/>
          </a:ln>
          <a:effectLst>
            <a:softEdge rad="112500"/>
          </a:effectLst>
        </p:spPr>
      </p:pic>
    </p:spTree>
    <p:extLst>
      <p:ext uri="{BB962C8B-B14F-4D97-AF65-F5344CB8AC3E}">
        <p14:creationId xmlns:p14="http://schemas.microsoft.com/office/powerpoint/2010/main" val="3384576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F1C1E8-FFF5-663E-E719-D443526A39A8}"/>
              </a:ext>
            </a:extLst>
          </p:cNvPr>
          <p:cNvSpPr>
            <a:spLocks noGrp="1"/>
          </p:cNvSpPr>
          <p:nvPr>
            <p:ph type="title"/>
          </p:nvPr>
        </p:nvSpPr>
        <p:spPr>
          <a:xfrm>
            <a:off x="1438141" y="3942882"/>
            <a:ext cx="10018713" cy="1752599"/>
          </a:xfrm>
        </p:spPr>
        <p:txBody>
          <a:bodyPr/>
          <a:lstStyle/>
          <a:p>
            <a:r>
              <a:rPr lang="en-US" b="1" dirty="0"/>
              <a:t>Different ways of Storytelling</a:t>
            </a:r>
          </a:p>
        </p:txBody>
      </p:sp>
      <p:pic>
        <p:nvPicPr>
          <p:cNvPr id="5" name="Picture 4">
            <a:extLst>
              <a:ext uri="{FF2B5EF4-FFF2-40B4-BE49-F238E27FC236}">
                <a16:creationId xmlns:a16="http://schemas.microsoft.com/office/drawing/2014/main" id="{D34FC644-1C5D-24DC-7A3D-3A4BC554357B}"/>
              </a:ext>
            </a:extLst>
          </p:cNvPr>
          <p:cNvPicPr>
            <a:picLocks noChangeAspect="1"/>
          </p:cNvPicPr>
          <p:nvPr/>
        </p:nvPicPr>
        <p:blipFill>
          <a:blip r:embed="rId2"/>
          <a:stretch>
            <a:fillRect/>
          </a:stretch>
        </p:blipFill>
        <p:spPr>
          <a:xfrm>
            <a:off x="10051148" y="5409398"/>
            <a:ext cx="2140852" cy="1448602"/>
          </a:xfrm>
          <a:prstGeom prst="rect">
            <a:avLst/>
          </a:prstGeom>
        </p:spPr>
      </p:pic>
      <p:pic>
        <p:nvPicPr>
          <p:cNvPr id="7" name="Picture 6" descr="Text, whiteboard&#10;&#10;Description automatically generated">
            <a:extLst>
              <a:ext uri="{FF2B5EF4-FFF2-40B4-BE49-F238E27FC236}">
                <a16:creationId xmlns:a16="http://schemas.microsoft.com/office/drawing/2014/main" id="{48457A38-5D57-7188-77EC-66173D4EBEC4}"/>
              </a:ext>
            </a:extLst>
          </p:cNvPr>
          <p:cNvPicPr>
            <a:picLocks noChangeAspect="1"/>
          </p:cNvPicPr>
          <p:nvPr/>
        </p:nvPicPr>
        <p:blipFill>
          <a:blip r:embed="rId3">
            <a:alphaModFix amt="70000"/>
          </a:blip>
          <a:stretch>
            <a:fillRect/>
          </a:stretch>
        </p:blipFill>
        <p:spPr>
          <a:xfrm>
            <a:off x="3149968" y="15006"/>
            <a:ext cx="6342380" cy="4286250"/>
          </a:xfrm>
          <a:prstGeom prst="rect">
            <a:avLst/>
          </a:prstGeom>
          <a:ln>
            <a:noFill/>
          </a:ln>
          <a:effectLst>
            <a:softEdge rad="112500"/>
          </a:effectLst>
        </p:spPr>
      </p:pic>
    </p:spTree>
    <p:extLst>
      <p:ext uri="{BB962C8B-B14F-4D97-AF65-F5344CB8AC3E}">
        <p14:creationId xmlns:p14="http://schemas.microsoft.com/office/powerpoint/2010/main" val="2696343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1CE283F-57AD-ABCE-5637-895706E15C6E}"/>
              </a:ext>
            </a:extLst>
          </p:cNvPr>
          <p:cNvSpPr>
            <a:spLocks noGrp="1"/>
          </p:cNvSpPr>
          <p:nvPr>
            <p:ph type="title"/>
          </p:nvPr>
        </p:nvSpPr>
        <p:spPr>
          <a:xfrm>
            <a:off x="6580632" y="645286"/>
            <a:ext cx="4922389" cy="3350981"/>
          </a:xfrm>
        </p:spPr>
        <p:txBody>
          <a:bodyPr vert="horz" lIns="91440" tIns="45720" rIns="91440" bIns="45720" rtlCol="0" anchor="b">
            <a:normAutofit/>
          </a:bodyPr>
          <a:lstStyle/>
          <a:p>
            <a:pPr algn="r">
              <a:lnSpc>
                <a:spcPct val="90000"/>
              </a:lnSpc>
            </a:pPr>
            <a:br>
              <a:rPr lang="en-US" sz="5600" b="1" i="0" dirty="0"/>
            </a:br>
            <a:endParaRPr lang="en-US" sz="5600" dirty="0"/>
          </a:p>
        </p:txBody>
      </p:sp>
      <p:pic>
        <p:nvPicPr>
          <p:cNvPr id="7" name="Picture 6" descr="C:\Users\User\Dropbox\Jolly Phonics sales\logo sign contracts bank details etc\logo 2.png">
            <a:extLst>
              <a:ext uri="{FF2B5EF4-FFF2-40B4-BE49-F238E27FC236}">
                <a16:creationId xmlns:a16="http://schemas.microsoft.com/office/drawing/2014/main" id="{7537AF3F-429F-AA06-F0DD-E80725AE0F65}"/>
              </a:ext>
            </a:extLst>
          </p:cNvPr>
          <p:cNvPicPr/>
          <p:nvPr/>
        </p:nvPicPr>
        <p:blipFill rotWithShape="1">
          <a:blip r:embed="rId3">
            <a:extLst>
              <a:ext uri="{28A0092B-C50C-407E-A947-70E740481C1C}">
                <a14:useLocalDpi xmlns:a14="http://schemas.microsoft.com/office/drawing/2010/main" val="0"/>
              </a:ext>
            </a:extLst>
          </a:blip>
          <a:srcRect b="20807"/>
          <a:stretch/>
        </p:blipFill>
        <p:spPr bwMode="auto">
          <a:xfrm>
            <a:off x="11015445" y="5880895"/>
            <a:ext cx="1260910" cy="977105"/>
          </a:xfrm>
          <a:prstGeom prst="rect">
            <a:avLst/>
          </a:prstGeom>
          <a:noFill/>
        </p:spPr>
      </p:pic>
      <p:sp>
        <p:nvSpPr>
          <p:cNvPr id="13" name="TextBox 12">
            <a:extLst>
              <a:ext uri="{FF2B5EF4-FFF2-40B4-BE49-F238E27FC236}">
                <a16:creationId xmlns:a16="http://schemas.microsoft.com/office/drawing/2014/main" id="{F8ACF6AC-DC6A-878B-F62C-FF0A60535170}"/>
              </a:ext>
            </a:extLst>
          </p:cNvPr>
          <p:cNvSpPr txBox="1"/>
          <p:nvPr/>
        </p:nvSpPr>
        <p:spPr>
          <a:xfrm>
            <a:off x="2025144" y="259205"/>
            <a:ext cx="8141711" cy="1969770"/>
          </a:xfrm>
          <a:prstGeom prst="rect">
            <a:avLst/>
          </a:prstGeom>
          <a:noFill/>
        </p:spPr>
        <p:txBody>
          <a:bodyPr wrap="square">
            <a:spAutoFit/>
          </a:bodyPr>
          <a:lstStyle/>
          <a:p>
            <a:r>
              <a:rPr lang="en-US" sz="3200" b="1" dirty="0">
                <a:solidFill>
                  <a:srgbClr val="565E66"/>
                </a:solidFill>
                <a:latin typeface="Source Sans Pro" panose="020B0503030403020204" pitchFamily="34" charset="0"/>
              </a:rPr>
              <a:t>S</a:t>
            </a:r>
            <a:r>
              <a:rPr lang="en-US" sz="3200" b="1" i="0" dirty="0">
                <a:solidFill>
                  <a:srgbClr val="565E66"/>
                </a:solidFill>
                <a:effectLst/>
                <a:latin typeface="Source Sans Pro" panose="020B0503030403020204" pitchFamily="34" charset="0"/>
              </a:rPr>
              <a:t>tory telling with movement</a:t>
            </a:r>
          </a:p>
          <a:p>
            <a:endParaRPr lang="en-US" sz="2400" b="1" dirty="0">
              <a:solidFill>
                <a:srgbClr val="565E66"/>
              </a:solidFill>
              <a:latin typeface="Source Sans Pro" panose="020B0503030403020204" pitchFamily="34" charset="0"/>
            </a:endParaRPr>
          </a:p>
          <a:p>
            <a:br>
              <a:rPr lang="en-US" dirty="0"/>
            </a:br>
            <a:r>
              <a:rPr lang="en-US" sz="2400" b="0" i="0" dirty="0">
                <a:solidFill>
                  <a:srgbClr val="565E66"/>
                </a:solidFill>
                <a:effectLst/>
                <a:latin typeface="Source Sans Pro" panose="020B0503030403020204" pitchFamily="34" charset="0"/>
              </a:rPr>
              <a:t>Stories that involve movement make it possible for children to physically participate in the story.</a:t>
            </a:r>
            <a:endParaRPr lang="en-US" sz="2400" dirty="0"/>
          </a:p>
        </p:txBody>
      </p:sp>
      <p:pic>
        <p:nvPicPr>
          <p:cNvPr id="8" name="Picture 7" descr="A picture containing person, indoor, child&#10;&#10;Description automatically generated">
            <a:extLst>
              <a:ext uri="{FF2B5EF4-FFF2-40B4-BE49-F238E27FC236}">
                <a16:creationId xmlns:a16="http://schemas.microsoft.com/office/drawing/2014/main" id="{2BA0EC31-923D-CA60-A328-C956E83F5174}"/>
              </a:ext>
            </a:extLst>
          </p:cNvPr>
          <p:cNvPicPr>
            <a:picLocks noChangeAspect="1"/>
          </p:cNvPicPr>
          <p:nvPr/>
        </p:nvPicPr>
        <p:blipFill>
          <a:blip r:embed="rId4">
            <a:alphaModFix amt="50000"/>
          </a:blip>
          <a:stretch>
            <a:fillRect/>
          </a:stretch>
        </p:blipFill>
        <p:spPr>
          <a:xfrm>
            <a:off x="2304754" y="2476376"/>
            <a:ext cx="6737072" cy="4305300"/>
          </a:xfrm>
          <a:prstGeom prst="rect">
            <a:avLst/>
          </a:prstGeom>
          <a:ln>
            <a:noFill/>
          </a:ln>
          <a:effectLst>
            <a:softEdge rad="112500"/>
          </a:effectLst>
        </p:spPr>
      </p:pic>
    </p:spTree>
    <p:extLst>
      <p:ext uri="{BB962C8B-B14F-4D97-AF65-F5344CB8AC3E}">
        <p14:creationId xmlns:p14="http://schemas.microsoft.com/office/powerpoint/2010/main" val="3503090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pic>
        <p:nvPicPr>
          <p:cNvPr id="13" name="Picture 12" descr="C:\Users\User\Dropbox\Jolly Phonics sales\logo sign contracts bank details etc\logo 2.png">
            <a:extLst>
              <a:ext uri="{FF2B5EF4-FFF2-40B4-BE49-F238E27FC236}">
                <a16:creationId xmlns:a16="http://schemas.microsoft.com/office/drawing/2014/main" id="{8ADB334F-6185-500F-7CB3-D7E2424973D6}"/>
              </a:ext>
            </a:extLst>
          </p:cNvPr>
          <p:cNvPicPr/>
          <p:nvPr/>
        </p:nvPicPr>
        <p:blipFill rotWithShape="1">
          <a:blip r:embed="rId3">
            <a:extLst>
              <a:ext uri="{28A0092B-C50C-407E-A947-70E740481C1C}">
                <a14:useLocalDpi xmlns:a14="http://schemas.microsoft.com/office/drawing/2010/main" val="0"/>
              </a:ext>
            </a:extLst>
          </a:blip>
          <a:srcRect b="20807"/>
          <a:stretch/>
        </p:blipFill>
        <p:spPr bwMode="auto">
          <a:xfrm>
            <a:off x="10879442" y="5880895"/>
            <a:ext cx="1312558" cy="974932"/>
          </a:xfrm>
          <a:prstGeom prst="rect">
            <a:avLst/>
          </a:prstGeom>
          <a:noFill/>
        </p:spPr>
      </p:pic>
      <p:sp>
        <p:nvSpPr>
          <p:cNvPr id="3" name="Rectangle 1">
            <a:extLst>
              <a:ext uri="{FF2B5EF4-FFF2-40B4-BE49-F238E27FC236}">
                <a16:creationId xmlns:a16="http://schemas.microsoft.com/office/drawing/2014/main" id="{EA037E9A-620F-DC07-BD52-5FEFAB7B5A1D}"/>
              </a:ext>
            </a:extLst>
          </p:cNvPr>
          <p:cNvSpPr>
            <a:spLocks noChangeArrowheads="1"/>
          </p:cNvSpPr>
          <p:nvPr/>
        </p:nvSpPr>
        <p:spPr bwMode="auto">
          <a:xfrm>
            <a:off x="9544123" y="-209236"/>
            <a:ext cx="6567428" cy="8109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spcBef>
                <a:spcPct val="0"/>
              </a:spcBef>
              <a:spcAft>
                <a:spcPts val="600"/>
              </a:spcAft>
              <a:buClrTx/>
              <a:buSzTx/>
              <a:buFontTx/>
              <a:buNone/>
              <a:tabLst/>
            </a:pPr>
            <a:endParaRPr kumimoji="0" lang="en-US" altLang="en-US" sz="1300" b="1" i="0" u="none" strike="noStrike" cap="none" normalizeH="0" baseline="0" dirty="0">
              <a:ln>
                <a:noFill/>
              </a:ln>
              <a:solidFill>
                <a:srgbClr val="242527"/>
              </a:solidFill>
              <a:effectLst/>
              <a:latin typeface="Noto Sans" panose="020B0502040504020204" pitchFamily="34" charset="0"/>
              <a:cs typeface="Noto Sans" panose="020B0502040504020204" pitchFamily="34" charset="0"/>
            </a:endParaRPr>
          </a:p>
          <a:p>
            <a:pPr marL="0" marR="0" lvl="0" indent="0" algn="l" defTabSz="914400" rtl="0" eaLnBrk="0" fontAlgn="base" latinLnBrk="0" hangingPunct="0">
              <a:spcBef>
                <a:spcPct val="0"/>
              </a:spcBef>
              <a:spcAft>
                <a:spcPts val="600"/>
              </a:spcAft>
              <a:buClrTx/>
              <a:buSzTx/>
              <a:buFontTx/>
              <a:buNone/>
              <a:tabLst/>
            </a:pPr>
            <a:br>
              <a:rPr kumimoji="0" lang="en-US" altLang="en-US" sz="1200" b="0" i="0" u="none" strike="noStrike" cap="none" normalizeH="0" baseline="0" dirty="0">
                <a:ln>
                  <a:noFill/>
                </a:ln>
                <a:solidFill>
                  <a:srgbClr val="242527"/>
                </a:solidFill>
                <a:effectLst/>
                <a:latin typeface="Noto Sans" panose="020B0502040504020204" pitchFamily="34" charset="0"/>
                <a:cs typeface="Noto Sans" panose="020B0502040504020204" pitchFamily="34" charset="0"/>
              </a:rPr>
            </a:br>
            <a:endParaRPr kumimoji="0" lang="en-US" altLang="en-US" sz="1200" b="0" i="0" u="none" strike="noStrike" cap="none" normalizeH="0" baseline="0" dirty="0">
              <a:ln>
                <a:noFill/>
              </a:ln>
              <a:solidFill>
                <a:srgbClr val="242527"/>
              </a:solidFill>
              <a:effectLst/>
              <a:latin typeface="Noto Sans" panose="020B0502040504020204" pitchFamily="34" charset="0"/>
              <a:cs typeface="Noto Sans" panose="020B0502040504020204" pitchFamily="34" charset="0"/>
            </a:endParaRPr>
          </a:p>
          <a:p>
            <a:pPr marL="0" marR="0" lvl="0" indent="0" algn="l" defTabSz="914400" rtl="0" eaLnBrk="0" fontAlgn="base" latinLnBrk="0" hangingPunct="0">
              <a:spcBef>
                <a:spcPct val="0"/>
              </a:spcBef>
              <a:spcAft>
                <a:spcPts val="600"/>
              </a:spcAft>
              <a:buClrTx/>
              <a:buSzTx/>
              <a:buFontTx/>
              <a:buNone/>
              <a:tabLst/>
            </a:pPr>
            <a:r>
              <a:rPr kumimoji="0" lang="en-US" altLang="en-US" sz="1200" b="0" i="0" u="none" strike="noStrike" cap="none" normalizeH="0" baseline="0" dirty="0">
                <a:ln>
                  <a:noFill/>
                </a:ln>
                <a:solidFill>
                  <a:srgbClr val="242527"/>
                </a:solidFill>
                <a:effectLst/>
                <a:latin typeface="Noto Sans" panose="020B0502040504020204" pitchFamily="34" charset="0"/>
                <a:cs typeface="Noto Sans" panose="020B0502040504020204" pitchFamily="34" charset="0"/>
              </a:rPr>
              <a:t>  </a:t>
            </a:r>
            <a:r>
              <a:rPr kumimoji="0" lang="en-US" altLang="en-US" sz="24000" b="0" i="0" u="none" strike="noStrike" cap="none" normalizeH="0" baseline="0" dirty="0">
                <a:ln>
                  <a:noFill/>
                </a:ln>
                <a:solidFill>
                  <a:srgbClr val="242527"/>
                </a:solidFill>
                <a:effectLst/>
                <a:latin typeface="Noto Sans" panose="020B0502040504020204" pitchFamily="34" charset="0"/>
                <a:cs typeface="Noto Sans" panose="020B050204050402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8" name="TextBox 27">
            <a:extLst>
              <a:ext uri="{FF2B5EF4-FFF2-40B4-BE49-F238E27FC236}">
                <a16:creationId xmlns:a16="http://schemas.microsoft.com/office/drawing/2014/main" id="{03EAB388-F9E7-1BC8-B50A-932BE00C0B35}"/>
              </a:ext>
            </a:extLst>
          </p:cNvPr>
          <p:cNvSpPr txBox="1"/>
          <p:nvPr/>
        </p:nvSpPr>
        <p:spPr>
          <a:xfrm>
            <a:off x="7715583" y="489578"/>
            <a:ext cx="8054234" cy="1277273"/>
          </a:xfrm>
          <a:prstGeom prst="rect">
            <a:avLst/>
          </a:prstGeom>
          <a:noFill/>
        </p:spPr>
        <p:txBody>
          <a:bodyPr wrap="square">
            <a:spAutoFit/>
          </a:bodyPr>
          <a:lstStyle/>
          <a:p>
            <a:pPr algn="l">
              <a:spcAft>
                <a:spcPts val="600"/>
              </a:spcAft>
            </a:pPr>
            <a:endParaRPr lang="en-US" sz="2400" b="1" i="0" dirty="0">
              <a:solidFill>
                <a:srgbClr val="242527"/>
              </a:solidFill>
              <a:effectLst/>
              <a:latin typeface="Noto Sans" panose="020B0502040504020204" pitchFamily="34" charset="0"/>
            </a:endParaRPr>
          </a:p>
          <a:p>
            <a:pPr>
              <a:spcAft>
                <a:spcPts val="600"/>
              </a:spcAft>
            </a:pPr>
            <a:br>
              <a:rPr lang="en-US" sz="2400" dirty="0"/>
            </a:br>
            <a:endParaRPr lang="en-US" sz="2400" dirty="0"/>
          </a:p>
        </p:txBody>
      </p:sp>
      <p:sp>
        <p:nvSpPr>
          <p:cNvPr id="20" name="TextBox 19">
            <a:extLst>
              <a:ext uri="{FF2B5EF4-FFF2-40B4-BE49-F238E27FC236}">
                <a16:creationId xmlns:a16="http://schemas.microsoft.com/office/drawing/2014/main" id="{514B0E9D-5771-D5D4-25E3-F0B5464B8B46}"/>
              </a:ext>
            </a:extLst>
          </p:cNvPr>
          <p:cNvSpPr txBox="1"/>
          <p:nvPr/>
        </p:nvSpPr>
        <p:spPr>
          <a:xfrm>
            <a:off x="1836420" y="301172"/>
            <a:ext cx="8519160" cy="2646878"/>
          </a:xfrm>
          <a:prstGeom prst="rect">
            <a:avLst/>
          </a:prstGeom>
          <a:noFill/>
        </p:spPr>
        <p:txBody>
          <a:bodyPr wrap="square">
            <a:spAutoFit/>
          </a:bodyPr>
          <a:lstStyle/>
          <a:p>
            <a:pPr algn="just"/>
            <a:r>
              <a:rPr lang="en-US" sz="2800" b="1" i="0">
                <a:solidFill>
                  <a:srgbClr val="565E66"/>
                </a:solidFill>
                <a:effectLst/>
                <a:latin typeface="Source Sans Pro" panose="020B0503030403020204" pitchFamily="34" charset="0"/>
              </a:rPr>
              <a:t>Storytelling with a magnetic board or felt board</a:t>
            </a:r>
          </a:p>
          <a:p>
            <a:pPr algn="just"/>
            <a:br>
              <a:rPr lang="en-US" b="0" i="0">
                <a:solidFill>
                  <a:srgbClr val="565E66"/>
                </a:solidFill>
                <a:effectLst/>
                <a:latin typeface="Source Sans Pro" panose="020B0503030403020204" pitchFamily="34" charset="0"/>
              </a:rPr>
            </a:br>
            <a:r>
              <a:rPr lang="en-US" sz="2400" b="0" i="0">
                <a:solidFill>
                  <a:srgbClr val="565E66"/>
                </a:solidFill>
                <a:effectLst/>
                <a:latin typeface="Source Sans Pro" panose="020B0503030403020204" pitchFamily="34" charset="0"/>
              </a:rPr>
              <a:t>The greatest advantage of using this method is that it makes it possible for children to tell stories in their own words and involve their favorite characters.</a:t>
            </a:r>
          </a:p>
          <a:p>
            <a:br>
              <a:rPr lang="en-US" sz="2400"/>
            </a:br>
            <a:endParaRPr lang="en-US" sz="2400" dirty="0"/>
          </a:p>
        </p:txBody>
      </p:sp>
      <p:pic>
        <p:nvPicPr>
          <p:cNvPr id="5" name="Picture 4" descr="A picture containing text, indoor, person, young&#10;&#10;Description automatically generated">
            <a:extLst>
              <a:ext uri="{FF2B5EF4-FFF2-40B4-BE49-F238E27FC236}">
                <a16:creationId xmlns:a16="http://schemas.microsoft.com/office/drawing/2014/main" id="{CDE82949-0773-A659-2AEC-D576FF7E065A}"/>
              </a:ext>
            </a:extLst>
          </p:cNvPr>
          <p:cNvPicPr>
            <a:picLocks noChangeAspect="1"/>
          </p:cNvPicPr>
          <p:nvPr/>
        </p:nvPicPr>
        <p:blipFill>
          <a:blip r:embed="rId4">
            <a:alphaModFix amt="70000"/>
          </a:blip>
          <a:stretch>
            <a:fillRect/>
          </a:stretch>
        </p:blipFill>
        <p:spPr>
          <a:xfrm>
            <a:off x="4476751" y="2625671"/>
            <a:ext cx="3742690" cy="3742690"/>
          </a:xfrm>
          <a:prstGeom prst="rect">
            <a:avLst/>
          </a:prstGeom>
          <a:ln>
            <a:noFill/>
          </a:ln>
          <a:effectLst>
            <a:softEdge rad="112500"/>
          </a:effectLst>
        </p:spPr>
      </p:pic>
    </p:spTree>
    <p:extLst>
      <p:ext uri="{BB962C8B-B14F-4D97-AF65-F5344CB8AC3E}">
        <p14:creationId xmlns:p14="http://schemas.microsoft.com/office/powerpoint/2010/main" val="305310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pic>
        <p:nvPicPr>
          <p:cNvPr id="25" name="Picture 24" descr="C:\Users\User\Dropbox\Jolly Phonics sales\logo sign contracts bank details etc\logo 2.png">
            <a:extLst>
              <a:ext uri="{FF2B5EF4-FFF2-40B4-BE49-F238E27FC236}">
                <a16:creationId xmlns:a16="http://schemas.microsoft.com/office/drawing/2014/main" id="{CB680E24-6587-02C8-5FF1-DFDA8A7FCC3D}"/>
              </a:ext>
            </a:extLst>
          </p:cNvPr>
          <p:cNvPicPr/>
          <p:nvPr/>
        </p:nvPicPr>
        <p:blipFill rotWithShape="1">
          <a:blip r:embed="rId3">
            <a:extLst>
              <a:ext uri="{28A0092B-C50C-407E-A947-70E740481C1C}">
                <a14:useLocalDpi xmlns:a14="http://schemas.microsoft.com/office/drawing/2010/main" val="0"/>
              </a:ext>
            </a:extLst>
          </a:blip>
          <a:srcRect b="20807"/>
          <a:stretch/>
        </p:blipFill>
        <p:spPr bwMode="auto">
          <a:xfrm rot="10800000" flipH="1" flipV="1">
            <a:off x="10784448" y="5616700"/>
            <a:ext cx="1407552" cy="1192030"/>
          </a:xfrm>
          <a:prstGeom prst="roundRect">
            <a:avLst>
              <a:gd name="adj" fmla="val 50000"/>
            </a:avLst>
          </a:prstGeom>
          <a:noFill/>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pic>
      <p:sp>
        <p:nvSpPr>
          <p:cNvPr id="6" name="AutoShape 2">
            <a:extLst>
              <a:ext uri="{FF2B5EF4-FFF2-40B4-BE49-F238E27FC236}">
                <a16:creationId xmlns:a16="http://schemas.microsoft.com/office/drawing/2014/main" id="{80F33510-C9F4-6AFD-97BB-31E4DFA454A9}"/>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4">
            <a:extLst>
              <a:ext uri="{FF2B5EF4-FFF2-40B4-BE49-F238E27FC236}">
                <a16:creationId xmlns:a16="http://schemas.microsoft.com/office/drawing/2014/main" id="{06ABD365-B40D-223A-065E-E5A70C388D40}"/>
              </a:ext>
            </a:extLst>
          </p:cNvPr>
          <p:cNvSpPr>
            <a:spLocks noChangeAspect="1" noChangeArrowheads="1"/>
          </p:cNvSpPr>
          <p:nvPr/>
        </p:nvSpPr>
        <p:spPr bwMode="auto">
          <a:xfrm>
            <a:off x="6096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TextBox 7">
            <a:extLst>
              <a:ext uri="{FF2B5EF4-FFF2-40B4-BE49-F238E27FC236}">
                <a16:creationId xmlns:a16="http://schemas.microsoft.com/office/drawing/2014/main" id="{72796063-D339-D0CF-8948-B98D41A4C193}"/>
              </a:ext>
            </a:extLst>
          </p:cNvPr>
          <p:cNvSpPr txBox="1"/>
          <p:nvPr/>
        </p:nvSpPr>
        <p:spPr>
          <a:xfrm>
            <a:off x="1753936" y="241280"/>
            <a:ext cx="9198543" cy="1908215"/>
          </a:xfrm>
          <a:prstGeom prst="rect">
            <a:avLst/>
          </a:prstGeom>
          <a:noFill/>
        </p:spPr>
        <p:txBody>
          <a:bodyPr wrap="square">
            <a:spAutoFit/>
          </a:bodyPr>
          <a:lstStyle/>
          <a:p>
            <a:r>
              <a:rPr lang="en-US" sz="2800" b="1" i="0" dirty="0">
                <a:solidFill>
                  <a:srgbClr val="565E66"/>
                </a:solidFill>
                <a:effectLst/>
                <a:latin typeface="Source Sans Pro" panose="020B0503030403020204" pitchFamily="34" charset="0"/>
              </a:rPr>
              <a:t>Recorded stories</a:t>
            </a:r>
          </a:p>
          <a:p>
            <a:br>
              <a:rPr lang="en-US" dirty="0"/>
            </a:br>
            <a:r>
              <a:rPr lang="en-US" sz="2400" b="0" i="0" dirty="0">
                <a:solidFill>
                  <a:srgbClr val="565E66"/>
                </a:solidFill>
                <a:effectLst/>
                <a:latin typeface="Source Sans Pro" panose="020B0503030403020204" pitchFamily="34" charset="0"/>
              </a:rPr>
              <a:t>This way of listening to stories helps children develop their autonomy and makes it possible for them to escape the hustle and bustle of group activities for a short while</a:t>
            </a:r>
            <a:endParaRPr lang="en-US" sz="2400" dirty="0"/>
          </a:p>
        </p:txBody>
      </p:sp>
      <p:pic>
        <p:nvPicPr>
          <p:cNvPr id="5" name="Picture 4">
            <a:extLst>
              <a:ext uri="{FF2B5EF4-FFF2-40B4-BE49-F238E27FC236}">
                <a16:creationId xmlns:a16="http://schemas.microsoft.com/office/drawing/2014/main" id="{5F73170C-FB37-B733-6BC8-A7F01A83D50A}"/>
              </a:ext>
            </a:extLst>
          </p:cNvPr>
          <p:cNvPicPr>
            <a:picLocks noChangeAspect="1"/>
          </p:cNvPicPr>
          <p:nvPr/>
        </p:nvPicPr>
        <p:blipFill>
          <a:blip r:embed="rId4">
            <a:alphaModFix amt="50000"/>
          </a:blip>
          <a:stretch>
            <a:fillRect/>
          </a:stretch>
        </p:blipFill>
        <p:spPr>
          <a:xfrm>
            <a:off x="3305207" y="2487179"/>
            <a:ext cx="5645753" cy="4234315"/>
          </a:xfrm>
          <a:prstGeom prst="rect">
            <a:avLst/>
          </a:prstGeom>
          <a:ln>
            <a:noFill/>
          </a:ln>
          <a:effectLst>
            <a:softEdge rad="112500"/>
          </a:effectLst>
        </p:spPr>
      </p:pic>
    </p:spTree>
    <p:extLst>
      <p:ext uri="{BB962C8B-B14F-4D97-AF65-F5344CB8AC3E}">
        <p14:creationId xmlns:p14="http://schemas.microsoft.com/office/powerpoint/2010/main" val="6265506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pic>
        <p:nvPicPr>
          <p:cNvPr id="21" name="Picture 20" descr="C:\Users\User\Dropbox\Jolly Phonics sales\logo sign contracts bank details etc\logo 2.png">
            <a:extLst>
              <a:ext uri="{FF2B5EF4-FFF2-40B4-BE49-F238E27FC236}">
                <a16:creationId xmlns:a16="http://schemas.microsoft.com/office/drawing/2014/main" id="{1D4CD643-C8ED-5C0D-56FD-3C11B0EE53F1}"/>
              </a:ext>
            </a:extLst>
          </p:cNvPr>
          <p:cNvPicPr/>
          <p:nvPr/>
        </p:nvPicPr>
        <p:blipFill rotWithShape="1">
          <a:blip r:embed="rId3">
            <a:extLst>
              <a:ext uri="{28A0092B-C50C-407E-A947-70E740481C1C}">
                <a14:useLocalDpi xmlns:a14="http://schemas.microsoft.com/office/drawing/2010/main" val="0"/>
              </a:ext>
            </a:extLst>
          </a:blip>
          <a:srcRect b="20807"/>
          <a:stretch/>
        </p:blipFill>
        <p:spPr bwMode="auto">
          <a:xfrm>
            <a:off x="-1" y="6000996"/>
            <a:ext cx="1077239" cy="857004"/>
          </a:xfrm>
          <a:prstGeom prst="rect">
            <a:avLst/>
          </a:prstGeom>
          <a:noFill/>
          <a:ln>
            <a:noFill/>
          </a:ln>
        </p:spPr>
      </p:pic>
      <p:sp>
        <p:nvSpPr>
          <p:cNvPr id="13" name="TextBox 12">
            <a:extLst>
              <a:ext uri="{FF2B5EF4-FFF2-40B4-BE49-F238E27FC236}">
                <a16:creationId xmlns:a16="http://schemas.microsoft.com/office/drawing/2014/main" id="{1E56ADD0-01AE-DD51-C8B2-635819F97F71}"/>
              </a:ext>
            </a:extLst>
          </p:cNvPr>
          <p:cNvSpPr txBox="1"/>
          <p:nvPr/>
        </p:nvSpPr>
        <p:spPr>
          <a:xfrm>
            <a:off x="2011680" y="407015"/>
            <a:ext cx="9144000" cy="1969770"/>
          </a:xfrm>
          <a:prstGeom prst="rect">
            <a:avLst/>
          </a:prstGeom>
          <a:noFill/>
        </p:spPr>
        <p:txBody>
          <a:bodyPr wrap="square">
            <a:spAutoFit/>
          </a:bodyPr>
          <a:lstStyle/>
          <a:p>
            <a:r>
              <a:rPr lang="en-US" sz="3200" b="1" i="0" dirty="0">
                <a:solidFill>
                  <a:srgbClr val="565E66"/>
                </a:solidFill>
                <a:effectLst/>
                <a:latin typeface="Source Sans Pro" panose="020B0503030403020204" pitchFamily="34" charset="0"/>
              </a:rPr>
              <a:t>Storytelling with accessories</a:t>
            </a:r>
          </a:p>
          <a:p>
            <a:br>
              <a:rPr lang="en-US" dirty="0"/>
            </a:br>
            <a:r>
              <a:rPr lang="en-US" sz="2400" b="0" i="0" dirty="0">
                <a:solidFill>
                  <a:srgbClr val="565E66"/>
                </a:solidFill>
                <a:effectLst/>
                <a:latin typeface="Source Sans Pro" panose="020B0503030403020204" pitchFamily="34" charset="0"/>
              </a:rPr>
              <a:t>Fill a box with items that are mentioned in the story you wish to read to your group.  As you read the story, take the items out of your box in the order they are mentioned in the story.</a:t>
            </a:r>
            <a:endParaRPr lang="en-US" sz="2400" dirty="0"/>
          </a:p>
        </p:txBody>
      </p:sp>
      <p:pic>
        <p:nvPicPr>
          <p:cNvPr id="4" name="Picture 3">
            <a:extLst>
              <a:ext uri="{FF2B5EF4-FFF2-40B4-BE49-F238E27FC236}">
                <a16:creationId xmlns:a16="http://schemas.microsoft.com/office/drawing/2014/main" id="{74DFD2CD-B3C7-A176-EA95-891AF87A12FA}"/>
              </a:ext>
            </a:extLst>
          </p:cNvPr>
          <p:cNvPicPr>
            <a:picLocks noChangeAspect="1"/>
          </p:cNvPicPr>
          <p:nvPr/>
        </p:nvPicPr>
        <p:blipFill>
          <a:blip r:embed="rId4">
            <a:alphaModFix amt="70000"/>
          </a:blip>
          <a:stretch>
            <a:fillRect/>
          </a:stretch>
        </p:blipFill>
        <p:spPr>
          <a:xfrm>
            <a:off x="3354705" y="2376785"/>
            <a:ext cx="6457950" cy="4305300"/>
          </a:xfrm>
          <a:prstGeom prst="rect">
            <a:avLst/>
          </a:prstGeom>
          <a:ln>
            <a:noFill/>
          </a:ln>
          <a:effectLst>
            <a:softEdge rad="112500"/>
          </a:effectLst>
        </p:spPr>
      </p:pic>
    </p:spTree>
    <p:extLst>
      <p:ext uri="{BB962C8B-B14F-4D97-AF65-F5344CB8AC3E}">
        <p14:creationId xmlns:p14="http://schemas.microsoft.com/office/powerpoint/2010/main" val="1400477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pic>
        <p:nvPicPr>
          <p:cNvPr id="5" name="Picture 4" descr="Logo, company name&#10;&#10;Description automatically generated">
            <a:extLst>
              <a:ext uri="{FF2B5EF4-FFF2-40B4-BE49-F238E27FC236}">
                <a16:creationId xmlns:a16="http://schemas.microsoft.com/office/drawing/2014/main" id="{B9B89C2A-8409-593D-F677-603FC52F36EF}"/>
              </a:ext>
            </a:extLst>
          </p:cNvPr>
          <p:cNvPicPr>
            <a:picLocks noChangeAspect="1"/>
          </p:cNvPicPr>
          <p:nvPr/>
        </p:nvPicPr>
        <p:blipFill>
          <a:blip r:embed="rId3"/>
          <a:stretch>
            <a:fillRect/>
          </a:stretch>
        </p:blipFill>
        <p:spPr>
          <a:xfrm rot="10800000" flipH="1" flipV="1">
            <a:off x="-2794" y="5759701"/>
            <a:ext cx="1535938" cy="1117349"/>
          </a:xfrm>
          <a:prstGeom prst="rect">
            <a:avLst/>
          </a:prstGeom>
          <a:ln w="53975">
            <a:noFill/>
          </a:ln>
        </p:spPr>
      </p:pic>
      <p:sp>
        <p:nvSpPr>
          <p:cNvPr id="12" name="TextBox 11">
            <a:extLst>
              <a:ext uri="{FF2B5EF4-FFF2-40B4-BE49-F238E27FC236}">
                <a16:creationId xmlns:a16="http://schemas.microsoft.com/office/drawing/2014/main" id="{8D640042-7802-9005-F853-B7337234EA30}"/>
              </a:ext>
            </a:extLst>
          </p:cNvPr>
          <p:cNvSpPr txBox="1"/>
          <p:nvPr/>
        </p:nvSpPr>
        <p:spPr>
          <a:xfrm>
            <a:off x="1847516" y="483870"/>
            <a:ext cx="9196404" cy="1600438"/>
          </a:xfrm>
          <a:prstGeom prst="rect">
            <a:avLst/>
          </a:prstGeom>
          <a:noFill/>
        </p:spPr>
        <p:txBody>
          <a:bodyPr wrap="square">
            <a:spAutoFit/>
          </a:bodyPr>
          <a:lstStyle/>
          <a:p>
            <a:r>
              <a:rPr lang="en-US" sz="3200" b="1" i="0" dirty="0">
                <a:solidFill>
                  <a:srgbClr val="565E66"/>
                </a:solidFill>
                <a:effectLst/>
                <a:latin typeface="Source Sans Pro" panose="020B0503030403020204" pitchFamily="34" charset="0"/>
              </a:rPr>
              <a:t>Storytelling with puppets</a:t>
            </a:r>
          </a:p>
          <a:p>
            <a:br>
              <a:rPr lang="en-US" dirty="0"/>
            </a:br>
            <a:r>
              <a:rPr lang="en-US" sz="2400" b="0" i="0" dirty="0">
                <a:solidFill>
                  <a:srgbClr val="565E66"/>
                </a:solidFill>
                <a:effectLst/>
                <a:latin typeface="Source Sans Pro" panose="020B0503030403020204" pitchFamily="34" charset="0"/>
              </a:rPr>
              <a:t>Dollar stores often sell all kinds of puppets. They are therefore inexpensive accessories that are sure to attract children's attention.</a:t>
            </a:r>
            <a:endParaRPr lang="en-US" sz="2400" dirty="0"/>
          </a:p>
        </p:txBody>
      </p:sp>
      <p:pic>
        <p:nvPicPr>
          <p:cNvPr id="4" name="Picture 3">
            <a:extLst>
              <a:ext uri="{FF2B5EF4-FFF2-40B4-BE49-F238E27FC236}">
                <a16:creationId xmlns:a16="http://schemas.microsoft.com/office/drawing/2014/main" id="{FA314E0F-AEDC-E73C-B857-7135266CBF27}"/>
              </a:ext>
            </a:extLst>
          </p:cNvPr>
          <p:cNvPicPr>
            <a:picLocks noChangeAspect="1"/>
          </p:cNvPicPr>
          <p:nvPr/>
        </p:nvPicPr>
        <p:blipFill rotWithShape="1">
          <a:blip r:embed="rId4">
            <a:alphaModFix amt="35000"/>
          </a:blip>
          <a:srcRect b="12555"/>
          <a:stretch/>
        </p:blipFill>
        <p:spPr>
          <a:xfrm>
            <a:off x="2306320" y="3307858"/>
            <a:ext cx="4917440" cy="3225021"/>
          </a:xfrm>
          <a:prstGeom prst="rect">
            <a:avLst/>
          </a:prstGeom>
          <a:ln>
            <a:noFill/>
          </a:ln>
          <a:effectLst>
            <a:softEdge rad="112500"/>
          </a:effectLst>
        </p:spPr>
      </p:pic>
      <p:pic>
        <p:nvPicPr>
          <p:cNvPr id="7" name="Picture 6" descr="A picture containing ground&#10;&#10;Description automatically generated">
            <a:extLst>
              <a:ext uri="{FF2B5EF4-FFF2-40B4-BE49-F238E27FC236}">
                <a16:creationId xmlns:a16="http://schemas.microsoft.com/office/drawing/2014/main" id="{440D2F65-6A93-2DEC-65A5-8C91894B97CE}"/>
              </a:ext>
            </a:extLst>
          </p:cNvPr>
          <p:cNvPicPr>
            <a:picLocks noChangeAspect="1"/>
          </p:cNvPicPr>
          <p:nvPr/>
        </p:nvPicPr>
        <p:blipFill>
          <a:blip r:embed="rId5">
            <a:alphaModFix amt="50000"/>
          </a:blip>
          <a:stretch>
            <a:fillRect/>
          </a:stretch>
        </p:blipFill>
        <p:spPr>
          <a:xfrm>
            <a:off x="7117080" y="3307858"/>
            <a:ext cx="4699000" cy="3323349"/>
          </a:xfrm>
          <a:prstGeom prst="rect">
            <a:avLst/>
          </a:prstGeom>
          <a:ln>
            <a:noFill/>
          </a:ln>
          <a:effectLst>
            <a:softEdge rad="112500"/>
          </a:effectLst>
        </p:spPr>
      </p:pic>
    </p:spTree>
    <p:extLst>
      <p:ext uri="{BB962C8B-B14F-4D97-AF65-F5344CB8AC3E}">
        <p14:creationId xmlns:p14="http://schemas.microsoft.com/office/powerpoint/2010/main" val="32020613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2406</TotalTime>
  <Words>339</Words>
  <Application>Microsoft Office PowerPoint</Application>
  <PresentationFormat>Widescreen</PresentationFormat>
  <Paragraphs>43</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Corbel</vt:lpstr>
      <vt:lpstr>Noto Sans</vt:lpstr>
      <vt:lpstr>Raleway</vt:lpstr>
      <vt:lpstr>Source Sans Pro</vt:lpstr>
      <vt:lpstr>Parallax</vt:lpstr>
      <vt:lpstr>Preschool Professional Course</vt:lpstr>
      <vt:lpstr>Why Storytelling is Important</vt:lpstr>
      <vt:lpstr>PowerPoint Presentation</vt:lpstr>
      <vt:lpstr>Different ways of Storytelling</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Jolly Phonics Training Course</dc:title>
  <dc:creator>Administrator</dc:creator>
  <cp:lastModifiedBy>Sabeen Asad</cp:lastModifiedBy>
  <cp:revision>63</cp:revision>
  <dcterms:created xsi:type="dcterms:W3CDTF">2019-04-05T04:13:32Z</dcterms:created>
  <dcterms:modified xsi:type="dcterms:W3CDTF">2022-07-12T22:14:57Z</dcterms:modified>
</cp:coreProperties>
</file>