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notesMasterIdLst>
    <p:notesMasterId r:id="rId13"/>
  </p:notesMasterIdLst>
  <p:sldIdLst>
    <p:sldId id="256" r:id="rId2"/>
    <p:sldId id="1693" r:id="rId3"/>
    <p:sldId id="1721" r:id="rId4"/>
    <p:sldId id="1722" r:id="rId5"/>
    <p:sldId id="1716" r:id="rId6"/>
    <p:sldId id="1706" r:id="rId7"/>
    <p:sldId id="1707" r:id="rId8"/>
    <p:sldId id="1708" r:id="rId9"/>
    <p:sldId id="1717" r:id="rId10"/>
    <p:sldId id="1720" r:id="rId11"/>
    <p:sldId id="27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elcome" initials="W" lastIdx="1" clrIdx="0">
    <p:extLst>
      <p:ext uri="{19B8F6BF-5375-455C-9EA6-DF929625EA0E}">
        <p15:presenceInfo xmlns:p15="http://schemas.microsoft.com/office/powerpoint/2012/main" userId="3f9a684b38a1069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3" autoAdjust="0"/>
    <p:restoredTop sz="94660"/>
  </p:normalViewPr>
  <p:slideViewPr>
    <p:cSldViewPr snapToGrid="0">
      <p:cViewPr>
        <p:scale>
          <a:sx n="66" d="100"/>
          <a:sy n="66" d="100"/>
        </p:scale>
        <p:origin x="480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C787E-2743-42D0-B880-15F3202F04EF}" type="datetimeFigureOut">
              <a:rPr lang="en-US" smtClean="0"/>
              <a:pPr/>
              <a:t>7/20/2022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ED5362-FF47-4C7A-BD47-26B8AFE9CC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319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718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010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6151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5803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288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1302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5567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0549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001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534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824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406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337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875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360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285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22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7/20/2022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442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  <p:sldLayoutId id="214748368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b="1" dirty="0"/>
              <a:t>Preschool Professional Course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A3441B42-A9DB-6546-13C8-E337B9503A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55907" y="4195516"/>
            <a:ext cx="4957011" cy="2494042"/>
          </a:xfrm>
        </p:spPr>
        <p:txBody>
          <a:bodyPr>
            <a:noAutofit/>
          </a:bodyPr>
          <a:lstStyle/>
          <a:p>
            <a:r>
              <a:rPr lang="en-US" sz="2000" dirty="0"/>
              <a:t>ECCE</a:t>
            </a:r>
          </a:p>
          <a:p>
            <a:r>
              <a:rPr lang="en-US" sz="2000" dirty="0"/>
              <a:t>Module 6</a:t>
            </a:r>
          </a:p>
          <a:p>
            <a:r>
              <a:rPr lang="en-US" sz="2000" dirty="0"/>
              <a:t>Time management and Stress management</a:t>
            </a:r>
          </a:p>
        </p:txBody>
      </p:sp>
      <p:pic>
        <p:nvPicPr>
          <p:cNvPr id="4" name="Picture 3" descr="C:\Users\User\Dropbox\Jolly Phonics sales\logo sign contracts bank details etc\logo 2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807"/>
          <a:stretch/>
        </p:blipFill>
        <p:spPr bwMode="auto">
          <a:xfrm>
            <a:off x="9764296" y="0"/>
            <a:ext cx="2427704" cy="11808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50733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B667BA6-4A8B-45F0-1DA5-3646BB91F6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53304" y="5870362"/>
            <a:ext cx="1938696" cy="98763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F676EE0-FE91-4C47-7981-ADFE5DAECA76}"/>
              </a:ext>
            </a:extLst>
          </p:cNvPr>
          <p:cNvSpPr txBox="1"/>
          <p:nvPr/>
        </p:nvSpPr>
        <p:spPr>
          <a:xfrm>
            <a:off x="1756610" y="703888"/>
            <a:ext cx="51928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Stress management techniques a teacher need to know</a:t>
            </a:r>
            <a:endParaRPr lang="en-US" sz="3200" b="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90D0750-877F-ACF5-843D-2562B5FFF7BF}"/>
              </a:ext>
            </a:extLst>
          </p:cNvPr>
          <p:cNvSpPr txBox="1"/>
          <p:nvPr/>
        </p:nvSpPr>
        <p:spPr>
          <a:xfrm>
            <a:off x="2054993" y="2928955"/>
            <a:ext cx="385491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Breathe(properly)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Embrace the stress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Be imperfect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Practice emotional first aid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Be grateful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Limit “grass is green” thinking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Work smarter , not harder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</a:t>
            </a:r>
            <a:r>
              <a:rPr lang="en-US" dirty="0"/>
              <a:t>sk for help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Make a connection</a:t>
            </a:r>
          </a:p>
        </p:txBody>
      </p:sp>
      <p:pic>
        <p:nvPicPr>
          <p:cNvPr id="9" name="Picture 8" descr="A person reading a book&#10;&#10;Description automatically generated with low confidence">
            <a:extLst>
              <a:ext uri="{FF2B5EF4-FFF2-40B4-BE49-F238E27FC236}">
                <a16:creationId xmlns:a16="http://schemas.microsoft.com/office/drawing/2014/main" id="{875E52BC-129F-B942-BD77-AB213D2BBEF5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6602931" y="642955"/>
            <a:ext cx="5484796" cy="457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95467843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Letter&#10;&#10;Description automatically generated with medium confidence">
            <a:extLst>
              <a:ext uri="{FF2B5EF4-FFF2-40B4-BE49-F238E27FC236}">
                <a16:creationId xmlns:a16="http://schemas.microsoft.com/office/drawing/2014/main" id="{BCE59665-2091-607F-B1F0-4F868CC5F0F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371" r="16933" b="-2"/>
          <a:stretch/>
        </p:blipFill>
        <p:spPr>
          <a:xfrm>
            <a:off x="643467" y="643467"/>
            <a:ext cx="5149166" cy="5571066"/>
          </a:xfrm>
          <a:prstGeom prst="rect">
            <a:avLst/>
          </a:prstGeom>
        </p:spPr>
      </p:pic>
      <p:pic>
        <p:nvPicPr>
          <p:cNvPr id="23" name="Picture 22" descr="Letter&#10;&#10;Description automatically generated with medium confidence">
            <a:extLst>
              <a:ext uri="{FF2B5EF4-FFF2-40B4-BE49-F238E27FC236}">
                <a16:creationId xmlns:a16="http://schemas.microsoft.com/office/drawing/2014/main" id="{1BED4469-A4C3-8F98-789A-BAA1BE5B365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330" r="16974" b="-2"/>
          <a:stretch/>
        </p:blipFill>
        <p:spPr>
          <a:xfrm>
            <a:off x="6441688" y="643467"/>
            <a:ext cx="5149166" cy="5571066"/>
          </a:xfrm>
          <a:prstGeom prst="rect">
            <a:avLst/>
          </a:prstGeom>
        </p:spPr>
      </p:pic>
      <p:pic>
        <p:nvPicPr>
          <p:cNvPr id="5" name="Picture 4" descr="C:\Users\User\Dropbox\Jolly Phonics sales\logo sign contracts bank details etc\logo 2.png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807"/>
          <a:stretch/>
        </p:blipFill>
        <p:spPr bwMode="auto">
          <a:xfrm>
            <a:off x="0" y="0"/>
            <a:ext cx="2427704" cy="11808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>
            <a:extLst>
              <a:ext uri="{FF2B5EF4-FFF2-40B4-BE49-F238E27FC236}">
                <a16:creationId xmlns:a16="http://schemas.microsoft.com/office/drawing/2014/main" id="{C616B3DC-C165-433D-9187-62DCC0E317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32" name="Freeform 6">
              <a:extLst>
                <a:ext uri="{FF2B5EF4-FFF2-40B4-BE49-F238E27FC236}">
                  <a16:creationId xmlns:a16="http://schemas.microsoft.com/office/drawing/2014/main" id="{97E1BF84-9824-4B0E-98DF-F0F7181DD0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33" name="Freeform 7">
              <a:extLst>
                <a:ext uri="{FF2B5EF4-FFF2-40B4-BE49-F238E27FC236}">
                  <a16:creationId xmlns:a16="http://schemas.microsoft.com/office/drawing/2014/main" id="{A85FA340-7392-4303-9707-A12F45A46F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34" name="Freeform 9">
              <a:extLst>
                <a:ext uri="{FF2B5EF4-FFF2-40B4-BE49-F238E27FC236}">
                  <a16:creationId xmlns:a16="http://schemas.microsoft.com/office/drawing/2014/main" id="{758A9051-2BD9-4868-8B84-344752FA2F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35" name="Freeform 10">
              <a:extLst>
                <a:ext uri="{FF2B5EF4-FFF2-40B4-BE49-F238E27FC236}">
                  <a16:creationId xmlns:a16="http://schemas.microsoft.com/office/drawing/2014/main" id="{58264C49-3539-4CBD-8F11-1106C8B878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36" name="Freeform 11">
              <a:extLst>
                <a:ext uri="{FF2B5EF4-FFF2-40B4-BE49-F238E27FC236}">
                  <a16:creationId xmlns:a16="http://schemas.microsoft.com/office/drawing/2014/main" id="{DE862133-5C7E-4B32-9786-0B33BC51A7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37" name="Freeform 12">
              <a:extLst>
                <a:ext uri="{FF2B5EF4-FFF2-40B4-BE49-F238E27FC236}">
                  <a16:creationId xmlns:a16="http://schemas.microsoft.com/office/drawing/2014/main" id="{90925F6C-DF03-4707-9176-6049F049B5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id="{39E45768-BD40-FCFC-06D7-7A6827AAA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9399" y="4562856"/>
            <a:ext cx="7413623" cy="898149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r">
              <a:lnSpc>
                <a:spcPct val="90000"/>
              </a:lnSpc>
            </a:pPr>
            <a:r>
              <a:rPr lang="en-US" sz="3200" b="1" dirty="0"/>
              <a:t>Time Management </a:t>
            </a:r>
            <a:br>
              <a:rPr lang="en-US" sz="3200" b="1" dirty="0"/>
            </a:br>
            <a:r>
              <a:rPr lang="en-US" sz="3200" b="1" dirty="0"/>
              <a:t>Tips for Preschool Teachers</a:t>
            </a:r>
          </a:p>
        </p:txBody>
      </p:sp>
      <p:sp>
        <p:nvSpPr>
          <p:cNvPr id="39" name="Rounded Rectangle 6">
            <a:extLst>
              <a:ext uri="{FF2B5EF4-FFF2-40B4-BE49-F238E27FC236}">
                <a16:creationId xmlns:a16="http://schemas.microsoft.com/office/drawing/2014/main" id="{EF263B76-D6AC-40A4-BA2E-CC8B89190E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609600"/>
            <a:ext cx="7833360" cy="3633216"/>
          </a:xfrm>
          <a:prstGeom prst="roundRect">
            <a:avLst>
              <a:gd name="adj" fmla="val 4834"/>
            </a:avLst>
          </a:prstGeom>
          <a:solidFill>
            <a:schemeClr val="bg1"/>
          </a:solidFill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E580E1C-1B5E-6D1B-30D3-78B6EF2653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5131" y="1031835"/>
            <a:ext cx="7175863" cy="2834465"/>
          </a:xfrm>
          <a:prstGeom prst="rect">
            <a:avLst/>
          </a:prstGeom>
        </p:spPr>
      </p:pic>
      <p:pic>
        <p:nvPicPr>
          <p:cNvPr id="5" name="Picture 4" descr="C:\Users\User\Dropbox\Jolly Phonics sales\logo sign contracts bank details etc\logo 2.png">
            <a:extLst>
              <a:ext uri="{FF2B5EF4-FFF2-40B4-BE49-F238E27FC236}">
                <a16:creationId xmlns:a16="http://schemas.microsoft.com/office/drawing/2014/main" id="{802F0D20-B819-8A49-BA22-130B2895D2C8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807"/>
          <a:stretch/>
        </p:blipFill>
        <p:spPr bwMode="auto">
          <a:xfrm>
            <a:off x="11142921" y="0"/>
            <a:ext cx="1020009" cy="685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9122243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F7D26C5-29FF-F61D-053E-C3D0F0BE18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73880" y="6169092"/>
            <a:ext cx="1018120" cy="68890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763ABE9-4D21-9595-CC29-2BBCA03A534B}"/>
              </a:ext>
            </a:extLst>
          </p:cNvPr>
          <p:cNvSpPr txBox="1"/>
          <p:nvPr/>
        </p:nvSpPr>
        <p:spPr>
          <a:xfrm>
            <a:off x="1518385" y="2731971"/>
            <a:ext cx="8982777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 algn="l">
              <a:buAutoNum type="arabicPeriod"/>
            </a:pPr>
            <a:r>
              <a:rPr lang="en-US" sz="3200" b="1" i="0" u="none" strike="noStrike" dirty="0">
                <a:solidFill>
                  <a:srgbClr val="333333"/>
                </a:solidFill>
                <a:effectLst/>
                <a:latin typeface="Lato" panose="020B0604020202020204" pitchFamily="34" charset="0"/>
              </a:rPr>
              <a:t>Organize the day by priorities</a:t>
            </a:r>
          </a:p>
          <a:p>
            <a:pPr marL="514350" indent="-514350" algn="l">
              <a:buAutoNum type="arabicPeriod"/>
            </a:pPr>
            <a:endParaRPr lang="en-US" sz="3200" b="1" dirty="0">
              <a:solidFill>
                <a:srgbClr val="333333"/>
              </a:solidFill>
              <a:latin typeface="Lato" panose="020B0604020202020204" pitchFamily="34" charset="0"/>
            </a:endParaRPr>
          </a:p>
          <a:p>
            <a:pPr marL="514350" indent="-514350" algn="l">
              <a:buAutoNum type="arabicPeriod"/>
            </a:pPr>
            <a:endParaRPr lang="en-US" sz="3200" b="1" i="0" u="none" strike="noStrike" dirty="0">
              <a:solidFill>
                <a:srgbClr val="333333"/>
              </a:solidFill>
              <a:effectLst/>
              <a:latin typeface="Lato" panose="020B0604020202020204" pitchFamily="34" charset="0"/>
            </a:endParaRPr>
          </a:p>
          <a:p>
            <a:pPr algn="l"/>
            <a:r>
              <a:rPr lang="en-US" sz="2400" b="0" i="0" dirty="0">
                <a:solidFill>
                  <a:srgbClr val="333333"/>
                </a:solidFill>
                <a:effectLst/>
                <a:latin typeface="Lato" panose="020B0604020202020204" pitchFamily="34" charset="0"/>
              </a:rPr>
              <a:t>Teacher time management must start with setting priorities and organizing the day around the most important tasks. </a:t>
            </a:r>
          </a:p>
        </p:txBody>
      </p:sp>
      <p:pic>
        <p:nvPicPr>
          <p:cNvPr id="13" name="Picture 12" descr="A picture containing text, wall, indoor&#10;&#10;Description automatically generated">
            <a:extLst>
              <a:ext uri="{FF2B5EF4-FFF2-40B4-BE49-F238E27FC236}">
                <a16:creationId xmlns:a16="http://schemas.microsoft.com/office/drawing/2014/main" id="{3065699D-DBC6-13D9-FC25-835FA351355B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70000"/>
          </a:blip>
          <a:stretch>
            <a:fillRect/>
          </a:stretch>
        </p:blipFill>
        <p:spPr>
          <a:xfrm>
            <a:off x="7609107" y="0"/>
            <a:ext cx="4653515" cy="39528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3845764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34FC644-1C5D-24DC-7A3D-3A4BC55435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1148" y="5409398"/>
            <a:ext cx="2140852" cy="144860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4FE0349-0989-E614-14CC-5FC006788CF4}"/>
              </a:ext>
            </a:extLst>
          </p:cNvPr>
          <p:cNvSpPr txBox="1"/>
          <p:nvPr/>
        </p:nvSpPr>
        <p:spPr>
          <a:xfrm>
            <a:off x="1287379" y="2974207"/>
            <a:ext cx="8454222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/>
              <a:t>2. Strategically plan homework assignments</a:t>
            </a:r>
          </a:p>
          <a:p>
            <a:endParaRPr lang="en-US" sz="3200" b="1" dirty="0"/>
          </a:p>
          <a:p>
            <a:endParaRPr lang="en-US" sz="3200" b="1" dirty="0"/>
          </a:p>
          <a:p>
            <a:r>
              <a:rPr lang="en-US" sz="2400" dirty="0"/>
              <a:t>Both teachers and students may find that assignments that require repetitive practice is better suited for the home environment. </a:t>
            </a:r>
          </a:p>
        </p:txBody>
      </p:sp>
      <p:pic>
        <p:nvPicPr>
          <p:cNvPr id="10" name="Picture 9" descr="A person standing in front of a wall with clocks on it&#10;&#10;Description automatically generated with medium confidence">
            <a:extLst>
              <a:ext uri="{FF2B5EF4-FFF2-40B4-BE49-F238E27FC236}">
                <a16:creationId xmlns:a16="http://schemas.microsoft.com/office/drawing/2014/main" id="{992B14C5-1032-0472-A4FD-6B70E9B219F1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8604032" y="361821"/>
            <a:ext cx="2676776" cy="2343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96343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:\Users\User\Dropbox\Jolly Phonics sales\logo sign contracts bank details etc\logo 2.png">
            <a:extLst>
              <a:ext uri="{FF2B5EF4-FFF2-40B4-BE49-F238E27FC236}">
                <a16:creationId xmlns:a16="http://schemas.microsoft.com/office/drawing/2014/main" id="{7537AF3F-429F-AA06-F0DD-E80725AE0F65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807"/>
          <a:stretch/>
        </p:blipFill>
        <p:spPr bwMode="auto">
          <a:xfrm>
            <a:off x="11015445" y="5880895"/>
            <a:ext cx="1260910" cy="977105"/>
          </a:xfrm>
          <a:prstGeom prst="rect">
            <a:avLst/>
          </a:prstGeom>
          <a:noFill/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9F1BB69-EA22-CAF9-C2E5-C4342D632848}"/>
              </a:ext>
            </a:extLst>
          </p:cNvPr>
          <p:cNvSpPr txBox="1"/>
          <p:nvPr/>
        </p:nvSpPr>
        <p:spPr>
          <a:xfrm>
            <a:off x="1797518" y="2367171"/>
            <a:ext cx="6136104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200" b="1" i="0" dirty="0">
                <a:solidFill>
                  <a:srgbClr val="4D4D4D"/>
                </a:solidFill>
                <a:effectLst/>
                <a:latin typeface="Droid Serif"/>
              </a:rPr>
              <a:t>3.Keep Lessons Simple</a:t>
            </a:r>
          </a:p>
          <a:p>
            <a:pPr algn="l"/>
            <a:endParaRPr lang="en-US" sz="3200" b="1" dirty="0">
              <a:solidFill>
                <a:srgbClr val="4D4D4D"/>
              </a:solidFill>
              <a:latin typeface="Droid Serif"/>
            </a:endParaRPr>
          </a:p>
          <a:p>
            <a:pPr algn="l"/>
            <a:endParaRPr lang="en-US" sz="3200" b="1" i="0" dirty="0">
              <a:solidFill>
                <a:srgbClr val="4D4D4D"/>
              </a:solidFill>
              <a:effectLst/>
              <a:latin typeface="Droid Serif"/>
            </a:endParaRPr>
          </a:p>
          <a:p>
            <a:pPr algn="l"/>
            <a:r>
              <a:rPr lang="en-US" sz="2400" b="0" i="0" dirty="0">
                <a:solidFill>
                  <a:srgbClr val="4D4D4D"/>
                </a:solidFill>
                <a:effectLst/>
                <a:latin typeface="Droid Serif"/>
              </a:rPr>
              <a:t>As teachers, we often think that every single lesson needs to be a masterpiece and that we should always go above and beyond</a:t>
            </a:r>
          </a:p>
        </p:txBody>
      </p:sp>
      <p:pic>
        <p:nvPicPr>
          <p:cNvPr id="10" name="Picture 9" descr="A picture containing person&#10;&#10;Description automatically generated">
            <a:extLst>
              <a:ext uri="{FF2B5EF4-FFF2-40B4-BE49-F238E27FC236}">
                <a16:creationId xmlns:a16="http://schemas.microsoft.com/office/drawing/2014/main" id="{1565CF4D-195D-6D51-2BFC-7AE203D2C6FC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0000"/>
          </a:blip>
          <a:stretch>
            <a:fillRect/>
          </a:stretch>
        </p:blipFill>
        <p:spPr>
          <a:xfrm>
            <a:off x="7699658" y="1044140"/>
            <a:ext cx="2694824" cy="255570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5030909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:\Users\User\Dropbox\Jolly Phonics sales\logo sign contracts bank details etc\logo 2.png">
            <a:extLst>
              <a:ext uri="{FF2B5EF4-FFF2-40B4-BE49-F238E27FC236}">
                <a16:creationId xmlns:a16="http://schemas.microsoft.com/office/drawing/2014/main" id="{8ADB334F-6185-500F-7CB3-D7E2424973D6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807"/>
          <a:stretch/>
        </p:blipFill>
        <p:spPr bwMode="auto">
          <a:xfrm>
            <a:off x="10879442" y="5880895"/>
            <a:ext cx="1312558" cy="974932"/>
          </a:xfrm>
          <a:prstGeom prst="rect">
            <a:avLst/>
          </a:prstGeom>
          <a:noFill/>
        </p:spPr>
      </p:pic>
      <p:sp>
        <p:nvSpPr>
          <p:cNvPr id="3" name="Rectangle 1">
            <a:extLst>
              <a:ext uri="{FF2B5EF4-FFF2-40B4-BE49-F238E27FC236}">
                <a16:creationId xmlns:a16="http://schemas.microsoft.com/office/drawing/2014/main" id="{EA037E9A-620F-DC07-BD52-5FEFAB7B5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44123" y="-209236"/>
            <a:ext cx="6567428" cy="8109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en-US" altLang="en-US" sz="1300" b="1" i="0" u="none" strike="noStrike" cap="none" normalizeH="0" baseline="0" dirty="0">
              <a:ln>
                <a:noFill/>
              </a:ln>
              <a:solidFill>
                <a:srgbClr val="242527"/>
              </a:solidFill>
              <a:effectLst/>
              <a:latin typeface="Noto Sans" panose="020B0502040504020204" pitchFamily="34" charset="0"/>
              <a:cs typeface="Noto Sans" panose="020B0502040504020204" pitchFamily="34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242527"/>
                </a:solidFill>
                <a:effectLst/>
                <a:latin typeface="Noto Sans" panose="020B0502040504020204" pitchFamily="34" charset="0"/>
                <a:cs typeface="Noto Sans" panose="020B0502040504020204" pitchFamily="34" charset="0"/>
              </a:rPr>
            </a:b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rgbClr val="242527"/>
              </a:solidFill>
              <a:effectLst/>
              <a:latin typeface="Noto Sans" panose="020B0502040504020204" pitchFamily="34" charset="0"/>
              <a:cs typeface="Noto Sans" panose="020B0502040504020204" pitchFamily="34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242527"/>
                </a:solidFill>
                <a:effectLst/>
                <a:latin typeface="Noto Sans" panose="020B0502040504020204" pitchFamily="34" charset="0"/>
                <a:cs typeface="Noto Sans" panose="020B0502040504020204" pitchFamily="34" charset="0"/>
              </a:rPr>
              <a:t>  </a:t>
            </a:r>
            <a:r>
              <a:rPr kumimoji="0" lang="en-US" altLang="en-US" sz="24000" b="0" i="0" u="none" strike="noStrike" cap="none" normalizeH="0" baseline="0" dirty="0">
                <a:ln>
                  <a:noFill/>
                </a:ln>
                <a:solidFill>
                  <a:srgbClr val="242527"/>
                </a:solidFill>
                <a:effectLst/>
                <a:latin typeface="Noto Sans" panose="020B0502040504020204" pitchFamily="34" charset="0"/>
                <a:cs typeface="Noto Sans" panose="020B0502040504020204" pitchFamily="34" charset="0"/>
              </a:rPr>
              <a:t>            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193C0C-2246-5B83-5A74-0A938D9E8255}"/>
              </a:ext>
            </a:extLst>
          </p:cNvPr>
          <p:cNvSpPr txBox="1"/>
          <p:nvPr/>
        </p:nvSpPr>
        <p:spPr>
          <a:xfrm>
            <a:off x="1487243" y="2967335"/>
            <a:ext cx="805688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200" b="1" i="0" dirty="0">
                <a:solidFill>
                  <a:srgbClr val="4D4D4D"/>
                </a:solidFill>
                <a:effectLst/>
                <a:latin typeface="Droid Serif"/>
              </a:rPr>
              <a:t>4.Get Organized</a:t>
            </a:r>
          </a:p>
          <a:p>
            <a:pPr algn="l"/>
            <a:endParaRPr lang="en-US" sz="3200" b="1" dirty="0">
              <a:solidFill>
                <a:srgbClr val="4D4D4D"/>
              </a:solidFill>
              <a:latin typeface="Droid Serif"/>
            </a:endParaRPr>
          </a:p>
          <a:p>
            <a:pPr algn="l"/>
            <a:endParaRPr lang="en-US" sz="3200" b="1" i="0" dirty="0">
              <a:solidFill>
                <a:srgbClr val="4D4D4D"/>
              </a:solidFill>
              <a:effectLst/>
              <a:latin typeface="Droid Serif"/>
            </a:endParaRPr>
          </a:p>
          <a:p>
            <a:pPr algn="l"/>
            <a:r>
              <a:rPr lang="en-US" sz="2400" b="0" i="0" dirty="0">
                <a:solidFill>
                  <a:srgbClr val="4D4D4D"/>
                </a:solidFill>
                <a:effectLst/>
                <a:latin typeface="Droid Serif"/>
              </a:rPr>
              <a:t>Staying organized is key to a great school year. We often spend too much time looking for supplies or papers.</a:t>
            </a:r>
          </a:p>
        </p:txBody>
      </p:sp>
      <p:pic>
        <p:nvPicPr>
          <p:cNvPr id="6" name="Picture 5" descr="A picture containing text, person&#10;&#10;Description automatically generated">
            <a:extLst>
              <a:ext uri="{FF2B5EF4-FFF2-40B4-BE49-F238E27FC236}">
                <a16:creationId xmlns:a16="http://schemas.microsoft.com/office/drawing/2014/main" id="{D74F37F7-51BB-CC97-3CD1-A93C3A23600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7154" b="28185"/>
          <a:stretch/>
        </p:blipFill>
        <p:spPr>
          <a:xfrm>
            <a:off x="6369887" y="444560"/>
            <a:ext cx="4305300" cy="3530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1047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 descr="C:\Users\User\Dropbox\Jolly Phonics sales\logo sign contracts bank details etc\logo 2.png">
            <a:extLst>
              <a:ext uri="{FF2B5EF4-FFF2-40B4-BE49-F238E27FC236}">
                <a16:creationId xmlns:a16="http://schemas.microsoft.com/office/drawing/2014/main" id="{CB680E24-6587-02C8-5FF1-DFDA8A7FCC3D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807"/>
          <a:stretch/>
        </p:blipFill>
        <p:spPr bwMode="auto">
          <a:xfrm rot="10800000" flipH="1" flipV="1">
            <a:off x="10784448" y="5616700"/>
            <a:ext cx="1407552" cy="1192030"/>
          </a:xfrm>
          <a:prstGeom prst="roundRect">
            <a:avLst>
              <a:gd name="adj" fmla="val 50000"/>
            </a:avLst>
          </a:prstGeom>
          <a:noFill/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</p:pic>
      <p:sp>
        <p:nvSpPr>
          <p:cNvPr id="6" name="AutoShape 2">
            <a:extLst>
              <a:ext uri="{FF2B5EF4-FFF2-40B4-BE49-F238E27FC236}">
                <a16:creationId xmlns:a16="http://schemas.microsoft.com/office/drawing/2014/main" id="{80F33510-C9F4-6AFD-97BB-31E4DFA454A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4">
            <a:extLst>
              <a:ext uri="{FF2B5EF4-FFF2-40B4-BE49-F238E27FC236}">
                <a16:creationId xmlns:a16="http://schemas.microsoft.com/office/drawing/2014/main" id="{06ABD365-B40D-223A-065E-E5A70C388D4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E527854-880C-DC50-F49E-A62238590568}"/>
              </a:ext>
            </a:extLst>
          </p:cNvPr>
          <p:cNvSpPr txBox="1"/>
          <p:nvPr/>
        </p:nvSpPr>
        <p:spPr>
          <a:xfrm>
            <a:off x="2396691" y="2274838"/>
            <a:ext cx="6121666" cy="2954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en-US" sz="3200" b="1" dirty="0"/>
              <a:t>5.Focus on Today</a:t>
            </a:r>
          </a:p>
          <a:p>
            <a:endParaRPr lang="en-US" sz="3200" b="1" dirty="0"/>
          </a:p>
          <a:p>
            <a:endParaRPr lang="en-US" sz="3200" b="1" dirty="0"/>
          </a:p>
          <a:p>
            <a:r>
              <a:rPr lang="en-US" sz="2400" dirty="0"/>
              <a:t>Every day is a new day, so embrace it and allow your students to explore, discover, and investigate the world.</a:t>
            </a:r>
          </a:p>
        </p:txBody>
      </p:sp>
      <p:pic>
        <p:nvPicPr>
          <p:cNvPr id="4" name="Picture 3" descr="A picture containing person, indoor, wall&#10;&#10;Description automatically generated">
            <a:extLst>
              <a:ext uri="{FF2B5EF4-FFF2-40B4-BE49-F238E27FC236}">
                <a16:creationId xmlns:a16="http://schemas.microsoft.com/office/drawing/2014/main" id="{1C20A5EA-9C17-68F0-F923-C5997916D6CD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0000"/>
          </a:blip>
          <a:stretch>
            <a:fillRect/>
          </a:stretch>
        </p:blipFill>
        <p:spPr>
          <a:xfrm>
            <a:off x="6959066" y="442930"/>
            <a:ext cx="4411227" cy="34360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26550652"/>
      </p:ext>
    </p:extLst>
  </p:cSld>
  <p:clrMapOvr>
    <a:masterClrMapping/>
  </p:clrMapOvr>
  <p:transition spd="slow"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C:\Users\User\Dropbox\Jolly Phonics sales\logo sign contracts bank details etc\logo 2.png">
            <a:extLst>
              <a:ext uri="{FF2B5EF4-FFF2-40B4-BE49-F238E27FC236}">
                <a16:creationId xmlns:a16="http://schemas.microsoft.com/office/drawing/2014/main" id="{1D4CD643-C8ED-5C0D-56FD-3C11B0EE53F1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807"/>
          <a:stretch/>
        </p:blipFill>
        <p:spPr bwMode="auto">
          <a:xfrm>
            <a:off x="-1" y="6000996"/>
            <a:ext cx="1077239" cy="85700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D870C53-CD8F-CE45-B49D-D171C2331DE1}"/>
              </a:ext>
            </a:extLst>
          </p:cNvPr>
          <p:cNvSpPr txBox="1"/>
          <p:nvPr/>
        </p:nvSpPr>
        <p:spPr>
          <a:xfrm>
            <a:off x="1269694" y="2491639"/>
            <a:ext cx="6097604" cy="29238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200" b="1" i="0" u="none" strike="noStrike" dirty="0">
                <a:solidFill>
                  <a:srgbClr val="333333"/>
                </a:solidFill>
                <a:effectLst/>
                <a:latin typeface="Lato" panose="020F0502020204030203" pitchFamily="34" charset="0"/>
              </a:rPr>
              <a:t>6.Plan for potential crises</a:t>
            </a:r>
          </a:p>
          <a:p>
            <a:pPr algn="l"/>
            <a:endParaRPr lang="en-US" sz="3200" b="1" i="0" u="none" strike="noStrike" dirty="0">
              <a:solidFill>
                <a:srgbClr val="333333"/>
              </a:solidFill>
              <a:effectLst/>
              <a:latin typeface="Lato" panose="020F0502020204030203" pitchFamily="34" charset="0"/>
            </a:endParaRPr>
          </a:p>
          <a:p>
            <a:pPr algn="l"/>
            <a:r>
              <a:rPr lang="en-US" sz="2400" b="0" i="0" dirty="0">
                <a:solidFill>
                  <a:srgbClr val="333333"/>
                </a:solidFill>
                <a:effectLst/>
                <a:latin typeface="Lato" panose="020F0502020204030203" pitchFamily="34" charset="0"/>
              </a:rPr>
              <a:t>It is better to plan ahead for potential problems before facing them in the classroom, as urgent crises can distract teachers from their goals within the classroom</a:t>
            </a:r>
            <a:r>
              <a:rPr lang="en-US" b="0" i="0" dirty="0">
                <a:solidFill>
                  <a:srgbClr val="333333"/>
                </a:solidFill>
                <a:effectLst/>
                <a:latin typeface="Lato" panose="020F0502020204030203" pitchFamily="34" charset="0"/>
              </a:rPr>
              <a:t>. </a:t>
            </a:r>
          </a:p>
        </p:txBody>
      </p:sp>
      <p:pic>
        <p:nvPicPr>
          <p:cNvPr id="7" name="Picture 6" descr="A person standing in front of a clock&#10;&#10;Description automatically generated with medium confidence">
            <a:extLst>
              <a:ext uri="{FF2B5EF4-FFF2-40B4-BE49-F238E27FC236}">
                <a16:creationId xmlns:a16="http://schemas.microsoft.com/office/drawing/2014/main" id="{13BED176-2744-5B32-B055-2065A2D1C845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0000"/>
          </a:blip>
          <a:stretch>
            <a:fillRect/>
          </a:stretch>
        </p:blipFill>
        <p:spPr>
          <a:xfrm>
            <a:off x="7655442" y="1903228"/>
            <a:ext cx="4374300" cy="35122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004773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B9B89C2A-8409-593D-F677-603FC52F36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 flipV="1">
            <a:off x="-2794" y="5759701"/>
            <a:ext cx="1535938" cy="1117349"/>
          </a:xfrm>
          <a:prstGeom prst="rect">
            <a:avLst/>
          </a:prstGeom>
          <a:ln w="53975">
            <a:noFill/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A44B0E0-8B6F-9666-8A81-4BFD5E2023F5}"/>
              </a:ext>
            </a:extLst>
          </p:cNvPr>
          <p:cNvSpPr txBox="1"/>
          <p:nvPr/>
        </p:nvSpPr>
        <p:spPr>
          <a:xfrm>
            <a:off x="1424540" y="2573297"/>
            <a:ext cx="609279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200" b="1" i="0" u="none" strike="noStrike" dirty="0">
                <a:solidFill>
                  <a:srgbClr val="333333"/>
                </a:solidFill>
                <a:effectLst/>
                <a:latin typeface="Lato" panose="020F0502020204030203" pitchFamily="34" charset="0"/>
              </a:rPr>
              <a:t>7.Set aside personal time</a:t>
            </a:r>
          </a:p>
          <a:p>
            <a:pPr algn="l"/>
            <a:endParaRPr lang="en-US" sz="3200" b="1" dirty="0">
              <a:solidFill>
                <a:srgbClr val="333333"/>
              </a:solidFill>
              <a:latin typeface="Lato" panose="020F0502020204030203" pitchFamily="34" charset="0"/>
            </a:endParaRPr>
          </a:p>
          <a:p>
            <a:pPr algn="l"/>
            <a:endParaRPr lang="en-US" sz="3200" b="1" i="0" u="none" strike="noStrike" dirty="0">
              <a:solidFill>
                <a:srgbClr val="333333"/>
              </a:solidFill>
              <a:effectLst/>
              <a:latin typeface="Lato" panose="020F05020202040302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1C52902-A1DA-BE32-2219-225F252459B1}"/>
              </a:ext>
            </a:extLst>
          </p:cNvPr>
          <p:cNvSpPr txBox="1"/>
          <p:nvPr/>
        </p:nvSpPr>
        <p:spPr>
          <a:xfrm>
            <a:off x="1072414" y="4142957"/>
            <a:ext cx="676495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0" i="0" dirty="0">
                <a:solidFill>
                  <a:srgbClr val="333333"/>
                </a:solidFill>
                <a:effectLst/>
                <a:latin typeface="Lato" panose="020F0502020204030203" pitchFamily="34" charset="0"/>
              </a:rPr>
              <a:t>When teachers are exhausted due to lack of personal care and time, it is possible that the classroom becomes less effective and efficient.</a:t>
            </a:r>
            <a:endParaRPr lang="en-US" sz="2400" dirty="0"/>
          </a:p>
        </p:txBody>
      </p:sp>
      <p:pic>
        <p:nvPicPr>
          <p:cNvPr id="13" name="Picture 12" descr="A clock on a wall&#10;&#10;Description automatically generated with low confidence">
            <a:extLst>
              <a:ext uri="{FF2B5EF4-FFF2-40B4-BE49-F238E27FC236}">
                <a16:creationId xmlns:a16="http://schemas.microsoft.com/office/drawing/2014/main" id="{47CFF024-605B-5451-BABA-1B1E83868345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70000"/>
          </a:blip>
          <a:stretch>
            <a:fillRect/>
          </a:stretch>
        </p:blipFill>
        <p:spPr>
          <a:xfrm>
            <a:off x="6439300" y="521178"/>
            <a:ext cx="5131318" cy="320536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202061301"/>
      </p:ext>
    </p:extLst>
  </p:cSld>
  <p:clrMapOvr>
    <a:masterClrMapping/>
  </p:clrMapOvr>
  <p:transition spd="slow">
    <p:wip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2498</TotalTime>
  <Words>260</Words>
  <Application>Microsoft Office PowerPoint</Application>
  <PresentationFormat>Widescreen</PresentationFormat>
  <Paragraphs>44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Corbel</vt:lpstr>
      <vt:lpstr>Droid Serif</vt:lpstr>
      <vt:lpstr>Lato</vt:lpstr>
      <vt:lpstr>Noto Sans</vt:lpstr>
      <vt:lpstr>Parallax</vt:lpstr>
      <vt:lpstr>Preschool Professional Course</vt:lpstr>
      <vt:lpstr>Time Management  Tips for Preschool Teachers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Jolly Phonics Training Course</dc:title>
  <dc:creator>Administrator</dc:creator>
  <cp:lastModifiedBy>Sabeen Asad</cp:lastModifiedBy>
  <cp:revision>64</cp:revision>
  <dcterms:created xsi:type="dcterms:W3CDTF">2019-04-05T04:13:32Z</dcterms:created>
  <dcterms:modified xsi:type="dcterms:W3CDTF">2022-07-20T17:10:34Z</dcterms:modified>
</cp:coreProperties>
</file>