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3"/>
  </p:notesMasterIdLst>
  <p:sldIdLst>
    <p:sldId id="256" r:id="rId2"/>
    <p:sldId id="1693" r:id="rId3"/>
    <p:sldId id="1721" r:id="rId4"/>
    <p:sldId id="1722" r:id="rId5"/>
    <p:sldId id="1716" r:id="rId6"/>
    <p:sldId id="1706" r:id="rId7"/>
    <p:sldId id="1707" r:id="rId8"/>
    <p:sldId id="1708" r:id="rId9"/>
    <p:sldId id="1717" r:id="rId10"/>
    <p:sldId id="1720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come" initials="W" lastIdx="1" clrIdx="0">
    <p:extLst>
      <p:ext uri="{19B8F6BF-5375-455C-9EA6-DF929625EA0E}">
        <p15:presenceInfo xmlns:p15="http://schemas.microsoft.com/office/powerpoint/2012/main" userId="3f9a684b38a106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>
        <p:scale>
          <a:sx n="66" d="100"/>
          <a:sy n="66" d="100"/>
        </p:scale>
        <p:origin x="4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C787E-2743-42D0-B880-15F3202F04EF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5362-FF47-4C7A-BD47-26B8AFE9C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1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1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1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0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30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5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4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0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3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2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0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3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7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6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8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4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Preschool Professional Course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3441B42-A9DB-6546-13C8-E337B9503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5907" y="4195516"/>
            <a:ext cx="4957011" cy="2494042"/>
          </a:xfrm>
        </p:spPr>
        <p:txBody>
          <a:bodyPr>
            <a:noAutofit/>
          </a:bodyPr>
          <a:lstStyle/>
          <a:p>
            <a:r>
              <a:rPr lang="en-US" sz="2000" dirty="0"/>
              <a:t>ECCE</a:t>
            </a:r>
          </a:p>
          <a:p>
            <a:r>
              <a:rPr lang="en-US" sz="2000" dirty="0"/>
              <a:t>Module 6</a:t>
            </a:r>
          </a:p>
          <a:p>
            <a:r>
              <a:rPr lang="en-US" sz="2000" dirty="0"/>
              <a:t>Time management and Stress management</a:t>
            </a:r>
          </a:p>
        </p:txBody>
      </p:sp>
      <p:pic>
        <p:nvPicPr>
          <p:cNvPr id="4" name="Picture 3" descr="C:\Users\User\Dropbox\Jolly Phonics sales\logo sign contracts bank details etc\logo 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9764296" y="0"/>
            <a:ext cx="2427704" cy="1180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7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667BA6-4A8B-45F0-1DA5-3646BB91F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04" y="5870362"/>
            <a:ext cx="1938696" cy="987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676EE0-FE91-4C47-7981-ADFE5DAECA76}"/>
              </a:ext>
            </a:extLst>
          </p:cNvPr>
          <p:cNvSpPr txBox="1"/>
          <p:nvPr/>
        </p:nvSpPr>
        <p:spPr>
          <a:xfrm>
            <a:off x="1756610" y="703888"/>
            <a:ext cx="5192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Stress management techniques a teacher need to know</a:t>
            </a:r>
            <a:endParaRPr lang="en-US" sz="3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D0750-877F-ACF5-843D-2562B5FFF7BF}"/>
              </a:ext>
            </a:extLst>
          </p:cNvPr>
          <p:cNvSpPr txBox="1"/>
          <p:nvPr/>
        </p:nvSpPr>
        <p:spPr>
          <a:xfrm>
            <a:off x="2054993" y="2928955"/>
            <a:ext cx="38549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Breathe(properly)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Embrace the stress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imperfect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 emotional first aid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grateful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 “grass is green” thinking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Work smarter , not harder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dirty="0"/>
              <a:t>sk for help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a connection</a:t>
            </a:r>
          </a:p>
        </p:txBody>
      </p:sp>
      <p:pic>
        <p:nvPicPr>
          <p:cNvPr id="9" name="Picture 8" descr="A person reading a book&#10;&#10;Description automatically generated with low confidence">
            <a:extLst>
              <a:ext uri="{FF2B5EF4-FFF2-40B4-BE49-F238E27FC236}">
                <a16:creationId xmlns:a16="http://schemas.microsoft.com/office/drawing/2014/main" id="{875E52BC-129F-B942-BD77-AB213D2B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6602931" y="642955"/>
            <a:ext cx="5484796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546784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etter&#10;&#10;Description automatically generated with medium confidence">
            <a:extLst>
              <a:ext uri="{FF2B5EF4-FFF2-40B4-BE49-F238E27FC236}">
                <a16:creationId xmlns:a16="http://schemas.microsoft.com/office/drawing/2014/main" id="{BCE59665-2091-607F-B1F0-4F868CC5F0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71" r="16933" b="-2"/>
          <a:stretch/>
        </p:blipFill>
        <p:spPr>
          <a:xfrm>
            <a:off x="643467" y="643467"/>
            <a:ext cx="5149166" cy="5571066"/>
          </a:xfrm>
          <a:prstGeom prst="rect">
            <a:avLst/>
          </a:prstGeom>
        </p:spPr>
      </p:pic>
      <p:pic>
        <p:nvPicPr>
          <p:cNvPr id="23" name="Picture 22" descr="Letter&#10;&#10;Description automatically generated with medium confidence">
            <a:extLst>
              <a:ext uri="{FF2B5EF4-FFF2-40B4-BE49-F238E27FC236}">
                <a16:creationId xmlns:a16="http://schemas.microsoft.com/office/drawing/2014/main" id="{1BED4469-A4C3-8F98-789A-BAA1BE5B36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30" r="16974" b="-2"/>
          <a:stretch/>
        </p:blipFill>
        <p:spPr>
          <a:xfrm>
            <a:off x="6441688" y="643467"/>
            <a:ext cx="5149166" cy="5571066"/>
          </a:xfrm>
          <a:prstGeom prst="rect">
            <a:avLst/>
          </a:prstGeom>
        </p:spPr>
      </p:pic>
      <p:pic>
        <p:nvPicPr>
          <p:cNvPr id="5" name="Picture 4" descr="C:\Users\User\Dropbox\Jolly Phonics sales\logo sign contracts bank details etc\logo 2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0" y="0"/>
            <a:ext cx="2427704" cy="1180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39E45768-BD40-FCFC-06D7-7A6827AA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399" y="4562856"/>
            <a:ext cx="7413623" cy="89814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3200" b="1" dirty="0"/>
              <a:t>Time Management </a:t>
            </a:r>
            <a:br>
              <a:rPr lang="en-US" sz="3200" b="1" dirty="0"/>
            </a:br>
            <a:r>
              <a:rPr lang="en-US" sz="3200" b="1" dirty="0"/>
              <a:t>Tips for Preschool Teachers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EF263B76-D6AC-40A4-BA2E-CC8B89190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609600"/>
            <a:ext cx="7833360" cy="3633216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580E1C-1B5E-6D1B-30D3-78B6EF265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131" y="1031835"/>
            <a:ext cx="7175863" cy="2834465"/>
          </a:xfrm>
          <a:prstGeom prst="rect">
            <a:avLst/>
          </a:prstGeom>
        </p:spPr>
      </p:pic>
      <p:pic>
        <p:nvPicPr>
          <p:cNvPr id="5" name="Picture 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02F0D20-B819-8A49-BA22-130B2895D2C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1142921" y="0"/>
            <a:ext cx="1020009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222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7D26C5-29FF-F61D-053E-C3D0F0BE1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3880" y="6169092"/>
            <a:ext cx="1018120" cy="6889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63ABE9-4D21-9595-CC29-2BBCA03A534B}"/>
              </a:ext>
            </a:extLst>
          </p:cNvPr>
          <p:cNvSpPr txBox="1"/>
          <p:nvPr/>
        </p:nvSpPr>
        <p:spPr>
          <a:xfrm>
            <a:off x="1518385" y="2731971"/>
            <a:ext cx="89827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AutoNum type="arabicPeriod"/>
            </a:pPr>
            <a:r>
              <a:rPr lang="en-US" sz="3200" b="1" i="0" u="none" strike="noStrike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Organize the day by priorities</a:t>
            </a:r>
          </a:p>
          <a:p>
            <a:pPr marL="514350" indent="-514350" algn="l">
              <a:buAutoNum type="arabicPeriod"/>
            </a:pPr>
            <a:endParaRPr lang="en-US" sz="3200" b="1" dirty="0">
              <a:solidFill>
                <a:srgbClr val="333333"/>
              </a:solidFill>
              <a:latin typeface="Lato" panose="020B0604020202020204" pitchFamily="34" charset="0"/>
            </a:endParaRPr>
          </a:p>
          <a:p>
            <a:pPr marL="514350" indent="-514350" algn="l">
              <a:buAutoNum type="arabicPeriod"/>
            </a:pPr>
            <a:endParaRPr lang="en-US" sz="3200" b="1" i="0" u="none" strike="noStrike" dirty="0">
              <a:solidFill>
                <a:srgbClr val="333333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sz="2400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Teacher time management must start with setting priorities and organizing the day around the most important tasks. </a:t>
            </a:r>
          </a:p>
        </p:txBody>
      </p:sp>
      <p:pic>
        <p:nvPicPr>
          <p:cNvPr id="13" name="Picture 12" descr="A picture containing text, wall, indoor&#10;&#10;Description automatically generated">
            <a:extLst>
              <a:ext uri="{FF2B5EF4-FFF2-40B4-BE49-F238E27FC236}">
                <a16:creationId xmlns:a16="http://schemas.microsoft.com/office/drawing/2014/main" id="{3065699D-DBC6-13D9-FC25-835FA351355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7609107" y="0"/>
            <a:ext cx="4653515" cy="3952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457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4FC644-1C5D-24DC-7A3D-3A4BC5543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1148" y="5409398"/>
            <a:ext cx="2140852" cy="14486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FE0349-0989-E614-14CC-5FC006788CF4}"/>
              </a:ext>
            </a:extLst>
          </p:cNvPr>
          <p:cNvSpPr txBox="1"/>
          <p:nvPr/>
        </p:nvSpPr>
        <p:spPr>
          <a:xfrm>
            <a:off x="1287379" y="2974207"/>
            <a:ext cx="845422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2. Strategically plan homework assignments</a:t>
            </a:r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2400" dirty="0"/>
              <a:t>Both teachers and students may find that assignments that require repetitive practice is better suited for the home environment. </a:t>
            </a:r>
          </a:p>
        </p:txBody>
      </p:sp>
      <p:pic>
        <p:nvPicPr>
          <p:cNvPr id="10" name="Picture 9" descr="A person standing in front of a wall with clocks on it&#10;&#10;Description automatically generated with medium confidence">
            <a:extLst>
              <a:ext uri="{FF2B5EF4-FFF2-40B4-BE49-F238E27FC236}">
                <a16:creationId xmlns:a16="http://schemas.microsoft.com/office/drawing/2014/main" id="{992B14C5-1032-0472-A4FD-6B70E9B219F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604032" y="361821"/>
            <a:ext cx="2676776" cy="2343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634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7537AF3F-429F-AA06-F0DD-E80725AE0F6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1015445" y="5880895"/>
            <a:ext cx="1260910" cy="977105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F1BB69-EA22-CAF9-C2E5-C4342D632848}"/>
              </a:ext>
            </a:extLst>
          </p:cNvPr>
          <p:cNvSpPr txBox="1"/>
          <p:nvPr/>
        </p:nvSpPr>
        <p:spPr>
          <a:xfrm>
            <a:off x="1797518" y="2367171"/>
            <a:ext cx="61361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solidFill>
                  <a:srgbClr val="4D4D4D"/>
                </a:solidFill>
                <a:effectLst/>
                <a:latin typeface="Droid Serif"/>
              </a:rPr>
              <a:t>3.Keep Lessons Simple</a:t>
            </a:r>
          </a:p>
          <a:p>
            <a:pPr algn="l"/>
            <a:endParaRPr lang="en-US" sz="3200" b="1" dirty="0">
              <a:solidFill>
                <a:srgbClr val="4D4D4D"/>
              </a:solidFill>
              <a:latin typeface="Droid Serif"/>
            </a:endParaRPr>
          </a:p>
          <a:p>
            <a:pPr algn="l"/>
            <a:endParaRPr lang="en-US" sz="3200" b="1" i="0" dirty="0">
              <a:solidFill>
                <a:srgbClr val="4D4D4D"/>
              </a:solidFill>
              <a:effectLst/>
              <a:latin typeface="Droid Serif"/>
            </a:endParaRPr>
          </a:p>
          <a:p>
            <a:pPr algn="l"/>
            <a:r>
              <a:rPr lang="en-US" sz="2400" b="0" i="0" dirty="0">
                <a:solidFill>
                  <a:srgbClr val="4D4D4D"/>
                </a:solidFill>
                <a:effectLst/>
                <a:latin typeface="Droid Serif"/>
              </a:rPr>
              <a:t>As teachers, we often think that every single lesson needs to be a masterpiece and that we should always go above and beyond</a:t>
            </a:r>
          </a:p>
        </p:txBody>
      </p:sp>
      <p:pic>
        <p:nvPicPr>
          <p:cNvPr id="10" name="Picture 9" descr="A picture containing person&#10;&#10;Description automatically generated">
            <a:extLst>
              <a:ext uri="{FF2B5EF4-FFF2-40B4-BE49-F238E27FC236}">
                <a16:creationId xmlns:a16="http://schemas.microsoft.com/office/drawing/2014/main" id="{1565CF4D-195D-6D51-2BFC-7AE203D2C6F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7699658" y="1044140"/>
            <a:ext cx="2694824" cy="25557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0309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ADB334F-6185-500F-7CB3-D7E2424973D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879442" y="5880895"/>
            <a:ext cx="1312558" cy="974932"/>
          </a:xfrm>
          <a:prstGeom prst="rect">
            <a:avLst/>
          </a:prstGeom>
          <a:noFill/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EA037E9A-620F-DC07-BD52-5FEFAB7B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4123" y="-209236"/>
            <a:ext cx="6567428" cy="8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300" b="1" i="0" u="none" strike="noStrike" cap="none" normalizeH="0" baseline="0" dirty="0">
              <a:ln>
                <a:noFill/>
              </a:ln>
              <a:solidFill>
                <a:srgbClr val="242527"/>
              </a:solidFill>
              <a:effectLst/>
              <a:latin typeface="Noto Sans" panose="020B0502040504020204" pitchFamily="34" charset="0"/>
              <a:cs typeface="Noto Sans" panose="020B0502040504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2527"/>
                </a:solidFill>
                <a:effectLst/>
                <a:latin typeface="Noto Sans" panose="020B0502040504020204" pitchFamily="34" charset="0"/>
                <a:cs typeface="Noto Sans" panose="020B0502040504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242527"/>
              </a:solidFill>
              <a:effectLst/>
              <a:latin typeface="Noto Sans" panose="020B0502040504020204" pitchFamily="34" charset="0"/>
              <a:cs typeface="Noto Sans" panose="020B0502040504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2527"/>
                </a:solidFill>
                <a:effectLst/>
                <a:latin typeface="Noto Sans" panose="020B0502040504020204" pitchFamily="34" charset="0"/>
                <a:cs typeface="Noto Sans" panose="020B0502040504020204" pitchFamily="34" charset="0"/>
              </a:rPr>
              <a:t>  </a:t>
            </a:r>
            <a:r>
              <a:rPr kumimoji="0" lang="en-US" altLang="en-US" sz="24000" b="0" i="0" u="none" strike="noStrike" cap="none" normalizeH="0" baseline="0" dirty="0">
                <a:ln>
                  <a:noFill/>
                </a:ln>
                <a:solidFill>
                  <a:srgbClr val="242527"/>
                </a:solidFill>
                <a:effectLst/>
                <a:latin typeface="Noto Sans" panose="020B0502040504020204" pitchFamily="34" charset="0"/>
                <a:cs typeface="Noto Sans" panose="020B0502040504020204" pitchFamily="34" charset="0"/>
              </a:rPr>
              <a:t> 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3C0C-2246-5B83-5A74-0A938D9E8255}"/>
              </a:ext>
            </a:extLst>
          </p:cNvPr>
          <p:cNvSpPr txBox="1"/>
          <p:nvPr/>
        </p:nvSpPr>
        <p:spPr>
          <a:xfrm>
            <a:off x="1487243" y="2967335"/>
            <a:ext cx="80568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solidFill>
                  <a:srgbClr val="4D4D4D"/>
                </a:solidFill>
                <a:effectLst/>
                <a:latin typeface="Droid Serif"/>
              </a:rPr>
              <a:t>4.Get Organized</a:t>
            </a:r>
          </a:p>
          <a:p>
            <a:pPr algn="l"/>
            <a:endParaRPr lang="en-US" sz="3200" b="1" dirty="0">
              <a:solidFill>
                <a:srgbClr val="4D4D4D"/>
              </a:solidFill>
              <a:latin typeface="Droid Serif"/>
            </a:endParaRPr>
          </a:p>
          <a:p>
            <a:pPr algn="l"/>
            <a:endParaRPr lang="en-US" sz="3200" b="1" i="0" dirty="0">
              <a:solidFill>
                <a:srgbClr val="4D4D4D"/>
              </a:solidFill>
              <a:effectLst/>
              <a:latin typeface="Droid Serif"/>
            </a:endParaRPr>
          </a:p>
          <a:p>
            <a:pPr algn="l"/>
            <a:r>
              <a:rPr lang="en-US" sz="2400" b="0" i="0" dirty="0">
                <a:solidFill>
                  <a:srgbClr val="4D4D4D"/>
                </a:solidFill>
                <a:effectLst/>
                <a:latin typeface="Droid Serif"/>
              </a:rPr>
              <a:t>Staying organized is key to a great school year. We often spend too much time looking for supplies or papers.</a:t>
            </a:r>
          </a:p>
        </p:txBody>
      </p:sp>
      <p:pic>
        <p:nvPicPr>
          <p:cNvPr id="6" name="Picture 5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D74F37F7-51BB-CC97-3CD1-A93C3A2360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154" b="28185"/>
          <a:stretch/>
        </p:blipFill>
        <p:spPr>
          <a:xfrm>
            <a:off x="6369887" y="444560"/>
            <a:ext cx="4305300" cy="35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04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CB680E24-6587-02C8-5FF1-DFDA8A7FCC3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 rot="10800000" flipH="1" flipV="1">
            <a:off x="10784448" y="5616700"/>
            <a:ext cx="1407552" cy="1192030"/>
          </a:xfrm>
          <a:prstGeom prst="roundRect">
            <a:avLst>
              <a:gd name="adj" fmla="val 5000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AutoShape 2">
            <a:extLst>
              <a:ext uri="{FF2B5EF4-FFF2-40B4-BE49-F238E27FC236}">
                <a16:creationId xmlns:a16="http://schemas.microsoft.com/office/drawing/2014/main" id="{80F33510-C9F4-6AFD-97BB-31E4DFA454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06ABD365-B40D-223A-065E-E5A70C388D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527854-880C-DC50-F49E-A62238590568}"/>
              </a:ext>
            </a:extLst>
          </p:cNvPr>
          <p:cNvSpPr txBox="1"/>
          <p:nvPr/>
        </p:nvSpPr>
        <p:spPr>
          <a:xfrm>
            <a:off x="2396691" y="2274838"/>
            <a:ext cx="6121666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3200" b="1" dirty="0"/>
              <a:t>5.Focus on Today</a:t>
            </a:r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2400" dirty="0"/>
              <a:t>Every day is a new day, so embrace it and allow your students to explore, discover, and investigate the world.</a:t>
            </a:r>
          </a:p>
        </p:txBody>
      </p:sp>
      <p:pic>
        <p:nvPicPr>
          <p:cNvPr id="4" name="Picture 3" descr="A picture containing person, indoor, wall&#10;&#10;Description automatically generated">
            <a:extLst>
              <a:ext uri="{FF2B5EF4-FFF2-40B4-BE49-F238E27FC236}">
                <a16:creationId xmlns:a16="http://schemas.microsoft.com/office/drawing/2014/main" id="{1C20A5EA-9C17-68F0-F923-C5997916D6C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6959066" y="442930"/>
            <a:ext cx="4411227" cy="3436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6550652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1D4CD643-C8ED-5C0D-56FD-3C11B0EE53F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-1" y="6000996"/>
            <a:ext cx="1077239" cy="8570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870C53-CD8F-CE45-B49D-D171C2331DE1}"/>
              </a:ext>
            </a:extLst>
          </p:cNvPr>
          <p:cNvSpPr txBox="1"/>
          <p:nvPr/>
        </p:nvSpPr>
        <p:spPr>
          <a:xfrm>
            <a:off x="1269694" y="2491639"/>
            <a:ext cx="6097604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6.Plan for potential crises</a:t>
            </a:r>
          </a:p>
          <a:p>
            <a:pPr algn="l"/>
            <a:endParaRPr lang="en-US" sz="3200" b="1" i="0" u="none" strike="noStrike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sz="24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It is better to plan ahead for potential problems before facing them in the classroom, as urgent crises can distract teachers from their goals within the classroom</a:t>
            </a: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. </a:t>
            </a:r>
          </a:p>
        </p:txBody>
      </p:sp>
      <p:pic>
        <p:nvPicPr>
          <p:cNvPr id="7" name="Picture 6" descr="A person standing in front of a clock&#10;&#10;Description automatically generated with medium confidence">
            <a:extLst>
              <a:ext uri="{FF2B5EF4-FFF2-40B4-BE49-F238E27FC236}">
                <a16:creationId xmlns:a16="http://schemas.microsoft.com/office/drawing/2014/main" id="{13BED176-2744-5B32-B055-2065A2D1C84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7655442" y="1903228"/>
            <a:ext cx="4374300" cy="351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047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9B89C2A-8409-593D-F677-603FC52F3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-2794" y="5759701"/>
            <a:ext cx="1535938" cy="1117349"/>
          </a:xfrm>
          <a:prstGeom prst="rect">
            <a:avLst/>
          </a:prstGeom>
          <a:ln w="53975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44B0E0-8B6F-9666-8A81-4BFD5E2023F5}"/>
              </a:ext>
            </a:extLst>
          </p:cNvPr>
          <p:cNvSpPr txBox="1"/>
          <p:nvPr/>
        </p:nvSpPr>
        <p:spPr>
          <a:xfrm>
            <a:off x="1424540" y="2573297"/>
            <a:ext cx="60927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7.Set aside personal time</a:t>
            </a:r>
          </a:p>
          <a:p>
            <a:pPr algn="l"/>
            <a:endParaRPr lang="en-US" sz="3200" b="1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algn="l"/>
            <a:endParaRPr lang="en-US" sz="3200" b="1" i="0" u="none" strike="noStrike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C52902-A1DA-BE32-2219-225F252459B1}"/>
              </a:ext>
            </a:extLst>
          </p:cNvPr>
          <p:cNvSpPr txBox="1"/>
          <p:nvPr/>
        </p:nvSpPr>
        <p:spPr>
          <a:xfrm>
            <a:off x="1072414" y="4142957"/>
            <a:ext cx="67649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When teachers are exhausted due to lack of personal care and time, it is possible that the classroom becomes less effective and efficient.</a:t>
            </a:r>
            <a:endParaRPr lang="en-US" sz="2400" dirty="0"/>
          </a:p>
        </p:txBody>
      </p:sp>
      <p:pic>
        <p:nvPicPr>
          <p:cNvPr id="13" name="Picture 12" descr="A clock on a wall&#10;&#10;Description automatically generated with low confidence">
            <a:extLst>
              <a:ext uri="{FF2B5EF4-FFF2-40B4-BE49-F238E27FC236}">
                <a16:creationId xmlns:a16="http://schemas.microsoft.com/office/drawing/2014/main" id="{47CFF024-605B-5451-BABA-1B1E8386834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6439300" y="521178"/>
            <a:ext cx="5131318" cy="32053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0206130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</TotalTime>
  <Words>260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Droid Serif</vt:lpstr>
      <vt:lpstr>Lato</vt:lpstr>
      <vt:lpstr>Noto Sans</vt:lpstr>
      <vt:lpstr>Parallax</vt:lpstr>
      <vt:lpstr>Preschool Professional Course</vt:lpstr>
      <vt:lpstr>Time Management  Tips for Preschool Teachers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Jolly Phonics Training Course</dc:title>
  <dc:creator>Administrator</dc:creator>
  <cp:lastModifiedBy>Sabeen Asad</cp:lastModifiedBy>
  <cp:revision>64</cp:revision>
  <dcterms:created xsi:type="dcterms:W3CDTF">2019-04-05T04:13:32Z</dcterms:created>
  <dcterms:modified xsi:type="dcterms:W3CDTF">2022-07-20T17:10:34Z</dcterms:modified>
</cp:coreProperties>
</file>