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notesMasterIdLst>
    <p:notesMasterId r:id="rId11"/>
  </p:notesMasterIdLst>
  <p:sldIdLst>
    <p:sldId id="256" r:id="rId2"/>
    <p:sldId id="1693" r:id="rId3"/>
    <p:sldId id="1721" r:id="rId4"/>
    <p:sldId id="1722" r:id="rId5"/>
    <p:sldId id="1716" r:id="rId6"/>
    <p:sldId id="1706" r:id="rId7"/>
    <p:sldId id="1707" r:id="rId8"/>
    <p:sldId id="1708" r:id="rId9"/>
    <p:sldId id="270"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elcome" initials="W" lastIdx="1" clrIdx="0">
    <p:extLst>
      <p:ext uri="{19B8F6BF-5375-455C-9EA6-DF929625EA0E}">
        <p15:presenceInfo xmlns:p15="http://schemas.microsoft.com/office/powerpoint/2012/main" userId="3f9a684b38a1069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2" d="100"/>
          <a:sy n="62" d="100"/>
        </p:scale>
        <p:origin x="828" y="3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2C787E-2743-42D0-B880-15F3202F04EF}" type="datetimeFigureOut">
              <a:rPr lang="en-US" smtClean="0"/>
              <a:pPr/>
              <a:t>7/24/2022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ED5362-FF47-4C7A-BD47-26B8AFE9CCC6}" type="slidenum">
              <a:rPr lang="en-US" smtClean="0"/>
              <a:pPr/>
              <a:t>‹#›</a:t>
            </a:fld>
            <a:endParaRPr lang="en-US"/>
          </a:p>
        </p:txBody>
      </p:sp>
    </p:spTree>
    <p:extLst>
      <p:ext uri="{BB962C8B-B14F-4D97-AF65-F5344CB8AC3E}">
        <p14:creationId xmlns:p14="http://schemas.microsoft.com/office/powerpoint/2010/main" val="1223319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7/24/2022</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31718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08010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296151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205803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67288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461302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235567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720549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67001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14534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79824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7/24/2022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74406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7/24/2022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09337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7/24/2022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51875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7/24/2022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85360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23285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4722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smtClean="0"/>
              <a:pPr/>
              <a:t>7/24/2022</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29442504"/>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 id="214748368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7200" b="1" dirty="0"/>
              <a:t>Preschool Professional Course</a:t>
            </a:r>
          </a:p>
        </p:txBody>
      </p:sp>
      <p:sp>
        <p:nvSpPr>
          <p:cNvPr id="6" name="Subtitle 5">
            <a:extLst>
              <a:ext uri="{FF2B5EF4-FFF2-40B4-BE49-F238E27FC236}">
                <a16:creationId xmlns:a16="http://schemas.microsoft.com/office/drawing/2014/main" id="{A3441B42-A9DB-6546-13C8-E337B9503AAB}"/>
              </a:ext>
            </a:extLst>
          </p:cNvPr>
          <p:cNvSpPr>
            <a:spLocks noGrp="1"/>
          </p:cNvSpPr>
          <p:nvPr>
            <p:ph type="subTitle" idx="1"/>
          </p:nvPr>
        </p:nvSpPr>
        <p:spPr>
          <a:xfrm>
            <a:off x="5755907" y="4195516"/>
            <a:ext cx="4957011" cy="2494042"/>
          </a:xfrm>
        </p:spPr>
        <p:txBody>
          <a:bodyPr>
            <a:noAutofit/>
          </a:bodyPr>
          <a:lstStyle/>
          <a:p>
            <a:r>
              <a:rPr lang="en-US" sz="2000" dirty="0"/>
              <a:t>ECCE</a:t>
            </a:r>
          </a:p>
          <a:p>
            <a:r>
              <a:rPr lang="en-US" sz="2000" dirty="0"/>
              <a:t>Module 7</a:t>
            </a:r>
          </a:p>
          <a:p>
            <a:r>
              <a:rPr lang="en-US" sz="2000" dirty="0"/>
              <a:t>Classroom management</a:t>
            </a:r>
          </a:p>
        </p:txBody>
      </p:sp>
      <p:pic>
        <p:nvPicPr>
          <p:cNvPr id="4" name="Picture 3" descr="C:\Users\User\Dropbox\Jolly Phonics sales\logo sign contracts bank details etc\logo 2.png"/>
          <p:cNvPicPr/>
          <p:nvPr/>
        </p:nvPicPr>
        <p:blipFill rotWithShape="1">
          <a:blip r:embed="rId2">
            <a:extLst>
              <a:ext uri="{28A0092B-C50C-407E-A947-70E740481C1C}">
                <a14:useLocalDpi xmlns:a14="http://schemas.microsoft.com/office/drawing/2010/main" val="0"/>
              </a:ext>
            </a:extLst>
          </a:blip>
          <a:srcRect b="20807"/>
          <a:stretch/>
        </p:blipFill>
        <p:spPr bwMode="auto">
          <a:xfrm>
            <a:off x="9764296" y="0"/>
            <a:ext cx="2427704" cy="1180818"/>
          </a:xfrm>
          <a:prstGeom prst="rect">
            <a:avLst/>
          </a:prstGeom>
          <a:noFill/>
          <a:ln>
            <a:noFill/>
          </a:ln>
        </p:spPr>
      </p:pic>
    </p:spTree>
    <p:extLst>
      <p:ext uri="{BB962C8B-B14F-4D97-AF65-F5344CB8AC3E}">
        <p14:creationId xmlns:p14="http://schemas.microsoft.com/office/powerpoint/2010/main" val="105073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616B3DC-C165-433D-9187-62DCC0E317D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100" y="-4763"/>
            <a:ext cx="5014912" cy="6862763"/>
            <a:chOff x="2928938" y="-4763"/>
            <a:chExt cx="5014912" cy="6862763"/>
          </a:xfrm>
        </p:grpSpPr>
        <p:sp>
          <p:nvSpPr>
            <p:cNvPr id="32" name="Freeform 6">
              <a:extLst>
                <a:ext uri="{FF2B5EF4-FFF2-40B4-BE49-F238E27FC236}">
                  <a16:creationId xmlns:a16="http://schemas.microsoft.com/office/drawing/2014/main" id="{97E1BF84-9824-4B0E-98DF-F0F7181DD0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33" name="Freeform 7">
              <a:extLst>
                <a:ext uri="{FF2B5EF4-FFF2-40B4-BE49-F238E27FC236}">
                  <a16:creationId xmlns:a16="http://schemas.microsoft.com/office/drawing/2014/main" id="{A85FA340-7392-4303-9707-A12F45A46F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34" name="Freeform 9">
              <a:extLst>
                <a:ext uri="{FF2B5EF4-FFF2-40B4-BE49-F238E27FC236}">
                  <a16:creationId xmlns:a16="http://schemas.microsoft.com/office/drawing/2014/main" id="{758A9051-2BD9-4868-8B84-344752FA2F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35" name="Freeform 10">
              <a:extLst>
                <a:ext uri="{FF2B5EF4-FFF2-40B4-BE49-F238E27FC236}">
                  <a16:creationId xmlns:a16="http://schemas.microsoft.com/office/drawing/2014/main" id="{58264C49-3539-4CBD-8F11-1106C8B878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36" name="Freeform 11">
              <a:extLst>
                <a:ext uri="{FF2B5EF4-FFF2-40B4-BE49-F238E27FC236}">
                  <a16:creationId xmlns:a16="http://schemas.microsoft.com/office/drawing/2014/main" id="{DE862133-5C7E-4B32-9786-0B33BC51A7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37" name="Freeform 12">
              <a:extLst>
                <a:ext uri="{FF2B5EF4-FFF2-40B4-BE49-F238E27FC236}">
                  <a16:creationId xmlns:a16="http://schemas.microsoft.com/office/drawing/2014/main" id="{90925F6C-DF03-4707-9176-6049F049B5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39" name="Rounded Rectangle 6">
            <a:extLst>
              <a:ext uri="{FF2B5EF4-FFF2-40B4-BE49-F238E27FC236}">
                <a16:creationId xmlns:a16="http://schemas.microsoft.com/office/drawing/2014/main" id="{EF263B76-D6AC-40A4-BA2E-CC8B89190E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609600"/>
            <a:ext cx="7833360" cy="3633216"/>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C:\Users\User\Dropbox\Jolly Phonics sales\logo sign contracts bank details etc\logo 2.png">
            <a:extLst>
              <a:ext uri="{FF2B5EF4-FFF2-40B4-BE49-F238E27FC236}">
                <a16:creationId xmlns:a16="http://schemas.microsoft.com/office/drawing/2014/main" id="{802F0D20-B819-8A49-BA22-130B2895D2C8}"/>
              </a:ext>
            </a:extLst>
          </p:cNvPr>
          <p:cNvPicPr/>
          <p:nvPr/>
        </p:nvPicPr>
        <p:blipFill rotWithShape="1">
          <a:blip r:embed="rId3">
            <a:extLst>
              <a:ext uri="{28A0092B-C50C-407E-A947-70E740481C1C}">
                <a14:useLocalDpi xmlns:a14="http://schemas.microsoft.com/office/drawing/2010/main" val="0"/>
              </a:ext>
            </a:extLst>
          </a:blip>
          <a:srcRect b="20807"/>
          <a:stretch/>
        </p:blipFill>
        <p:spPr bwMode="auto">
          <a:xfrm>
            <a:off x="11142921" y="0"/>
            <a:ext cx="1020009" cy="685800"/>
          </a:xfrm>
          <a:prstGeom prst="rect">
            <a:avLst/>
          </a:prstGeom>
          <a:noFill/>
          <a:ln>
            <a:noFill/>
          </a:ln>
        </p:spPr>
      </p:pic>
      <p:sp>
        <p:nvSpPr>
          <p:cNvPr id="3" name="Title 2">
            <a:extLst>
              <a:ext uri="{FF2B5EF4-FFF2-40B4-BE49-F238E27FC236}">
                <a16:creationId xmlns:a16="http://schemas.microsoft.com/office/drawing/2014/main" id="{34A4A665-1A32-494B-61E4-9E7393392210}"/>
              </a:ext>
            </a:extLst>
          </p:cNvPr>
          <p:cNvSpPr>
            <a:spLocks noGrp="1"/>
          </p:cNvSpPr>
          <p:nvPr>
            <p:ph type="title"/>
          </p:nvPr>
        </p:nvSpPr>
        <p:spPr>
          <a:xfrm>
            <a:off x="4000111" y="529123"/>
            <a:ext cx="7322805" cy="1752599"/>
          </a:xfrm>
        </p:spPr>
        <p:txBody>
          <a:bodyPr/>
          <a:lstStyle/>
          <a:p>
            <a:r>
              <a:rPr lang="en-US" b="1" dirty="0"/>
              <a:t>Classroom management</a:t>
            </a:r>
          </a:p>
        </p:txBody>
      </p:sp>
      <p:sp>
        <p:nvSpPr>
          <p:cNvPr id="16" name="TextBox 15">
            <a:extLst>
              <a:ext uri="{FF2B5EF4-FFF2-40B4-BE49-F238E27FC236}">
                <a16:creationId xmlns:a16="http://schemas.microsoft.com/office/drawing/2014/main" id="{4A95C589-4253-7D16-C72A-ADB046D70E84}"/>
              </a:ext>
            </a:extLst>
          </p:cNvPr>
          <p:cNvSpPr txBox="1"/>
          <p:nvPr/>
        </p:nvSpPr>
        <p:spPr>
          <a:xfrm>
            <a:off x="4937959" y="2272138"/>
            <a:ext cx="6499459" cy="830997"/>
          </a:xfrm>
          <a:prstGeom prst="rect">
            <a:avLst/>
          </a:prstGeom>
          <a:noFill/>
        </p:spPr>
        <p:txBody>
          <a:bodyPr wrap="square">
            <a:spAutoFit/>
          </a:bodyPr>
          <a:lstStyle/>
          <a:p>
            <a:r>
              <a:rPr lang="en-US" sz="2400" dirty="0">
                <a:solidFill>
                  <a:srgbClr val="333333"/>
                </a:solidFill>
                <a:latin typeface="Lato" panose="020F0502020204030203" pitchFamily="34" charset="0"/>
              </a:rPr>
              <a:t>G</a:t>
            </a:r>
            <a:r>
              <a:rPr lang="en-US" sz="2400" b="0" i="0" dirty="0">
                <a:solidFill>
                  <a:srgbClr val="333333"/>
                </a:solidFill>
                <a:effectLst/>
                <a:latin typeface="Lato" panose="020F0502020204030203" pitchFamily="34" charset="0"/>
              </a:rPr>
              <a:t>ood classroom management starts with organization and communication.</a:t>
            </a:r>
            <a:endParaRPr lang="en-US" sz="2400" dirty="0"/>
          </a:p>
        </p:txBody>
      </p:sp>
      <p:sp>
        <p:nvSpPr>
          <p:cNvPr id="8" name="Rectangle: Beveled 7">
            <a:extLst>
              <a:ext uri="{FF2B5EF4-FFF2-40B4-BE49-F238E27FC236}">
                <a16:creationId xmlns:a16="http://schemas.microsoft.com/office/drawing/2014/main" id="{AF9E26C6-6F66-411C-0C4A-A3D9FAB4C941}"/>
              </a:ext>
            </a:extLst>
          </p:cNvPr>
          <p:cNvSpPr/>
          <p:nvPr/>
        </p:nvSpPr>
        <p:spPr>
          <a:xfrm>
            <a:off x="5550408" y="4583551"/>
            <a:ext cx="2084832" cy="2084832"/>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Beveled 8">
            <a:extLst>
              <a:ext uri="{FF2B5EF4-FFF2-40B4-BE49-F238E27FC236}">
                <a16:creationId xmlns:a16="http://schemas.microsoft.com/office/drawing/2014/main" id="{067CC24E-F327-1FEE-1B82-503ECCD671D5}"/>
              </a:ext>
            </a:extLst>
          </p:cNvPr>
          <p:cNvSpPr/>
          <p:nvPr/>
        </p:nvSpPr>
        <p:spPr>
          <a:xfrm>
            <a:off x="7635240" y="4583551"/>
            <a:ext cx="2084831" cy="2084832"/>
          </a:xfrm>
          <a:prstGeom prst="bevel">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912224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F7D26C5-29FF-F61D-053E-C3D0F0BE1844}"/>
              </a:ext>
            </a:extLst>
          </p:cNvPr>
          <p:cNvPicPr>
            <a:picLocks noChangeAspect="1"/>
          </p:cNvPicPr>
          <p:nvPr/>
        </p:nvPicPr>
        <p:blipFill>
          <a:blip r:embed="rId2"/>
          <a:stretch>
            <a:fillRect/>
          </a:stretch>
        </p:blipFill>
        <p:spPr>
          <a:xfrm>
            <a:off x="11173880" y="6169092"/>
            <a:ext cx="1018120" cy="688908"/>
          </a:xfrm>
          <a:prstGeom prst="rect">
            <a:avLst/>
          </a:prstGeom>
        </p:spPr>
      </p:pic>
      <p:sp>
        <p:nvSpPr>
          <p:cNvPr id="6" name="TextBox 5">
            <a:extLst>
              <a:ext uri="{FF2B5EF4-FFF2-40B4-BE49-F238E27FC236}">
                <a16:creationId xmlns:a16="http://schemas.microsoft.com/office/drawing/2014/main" id="{33252B81-91AA-E797-942C-DAF6FA749EBA}"/>
              </a:ext>
            </a:extLst>
          </p:cNvPr>
          <p:cNvSpPr txBox="1"/>
          <p:nvPr/>
        </p:nvSpPr>
        <p:spPr>
          <a:xfrm>
            <a:off x="2122638" y="1198698"/>
            <a:ext cx="8799362" cy="646331"/>
          </a:xfrm>
          <a:prstGeom prst="rect">
            <a:avLst/>
          </a:prstGeom>
          <a:noFill/>
        </p:spPr>
        <p:txBody>
          <a:bodyPr wrap="square">
            <a:spAutoFit/>
          </a:bodyPr>
          <a:lstStyle/>
          <a:p>
            <a:pPr algn="ctr"/>
            <a:r>
              <a:rPr lang="en-US" sz="3600" b="1" i="0" dirty="0">
                <a:solidFill>
                  <a:srgbClr val="333333"/>
                </a:solidFill>
                <a:effectLst/>
                <a:latin typeface="Lato" panose="020F0502020204030203" pitchFamily="34" charset="0"/>
              </a:rPr>
              <a:t>5 Tips for Better Classroom Management</a:t>
            </a:r>
          </a:p>
        </p:txBody>
      </p:sp>
      <p:sp>
        <p:nvSpPr>
          <p:cNvPr id="8" name="TextBox 7">
            <a:extLst>
              <a:ext uri="{FF2B5EF4-FFF2-40B4-BE49-F238E27FC236}">
                <a16:creationId xmlns:a16="http://schemas.microsoft.com/office/drawing/2014/main" id="{D5484A0B-8BE2-A58F-B130-A4A026B2CD56}"/>
              </a:ext>
            </a:extLst>
          </p:cNvPr>
          <p:cNvSpPr txBox="1"/>
          <p:nvPr/>
        </p:nvSpPr>
        <p:spPr>
          <a:xfrm>
            <a:off x="3048000" y="3244334"/>
            <a:ext cx="6096000" cy="2031325"/>
          </a:xfrm>
          <a:prstGeom prst="rect">
            <a:avLst/>
          </a:prstGeom>
          <a:noFill/>
        </p:spPr>
        <p:txBody>
          <a:bodyPr wrap="square">
            <a:spAutoFit/>
          </a:bodyPr>
          <a:lstStyle/>
          <a:p>
            <a:pPr marL="342900" indent="-342900" algn="l">
              <a:buAutoNum type="arabicPeriod"/>
            </a:pPr>
            <a:r>
              <a:rPr lang="en-US" b="1" i="0" u="none" strike="noStrike" dirty="0">
                <a:solidFill>
                  <a:srgbClr val="333333"/>
                </a:solidFill>
                <a:effectLst/>
                <a:latin typeface="Lato" panose="020F0502020204030203" pitchFamily="34" charset="0"/>
              </a:rPr>
              <a:t>Establish clear expectations</a:t>
            </a:r>
          </a:p>
          <a:p>
            <a:pPr algn="l"/>
            <a:r>
              <a:rPr lang="en-US" b="1" i="0" u="none" strike="noStrike" dirty="0">
                <a:solidFill>
                  <a:srgbClr val="333333"/>
                </a:solidFill>
                <a:effectLst/>
                <a:latin typeface="Lato" panose="020F0502020204030203" pitchFamily="34" charset="0"/>
              </a:rPr>
              <a:t>2. Create an organized place to learn</a:t>
            </a:r>
          </a:p>
          <a:p>
            <a:pPr algn="l"/>
            <a:r>
              <a:rPr lang="en-US" b="1" i="0" u="none" strike="noStrike" dirty="0">
                <a:solidFill>
                  <a:srgbClr val="333333"/>
                </a:solidFill>
                <a:effectLst/>
                <a:latin typeface="Lato" panose="020F0502020204030203" pitchFamily="34" charset="0"/>
              </a:rPr>
              <a:t>3. Plan each lesson with </a:t>
            </a:r>
            <a:r>
              <a:rPr lang="en-US" b="1" i="1" u="none" strike="noStrike" dirty="0">
                <a:solidFill>
                  <a:srgbClr val="333333"/>
                </a:solidFill>
                <a:effectLst/>
                <a:latin typeface="Lato" panose="020F0502020204030203" pitchFamily="34" charset="0"/>
              </a:rPr>
              <a:t>your</a:t>
            </a:r>
            <a:r>
              <a:rPr lang="en-US" b="1" i="0" u="none" strike="noStrike" dirty="0">
                <a:solidFill>
                  <a:srgbClr val="333333"/>
                </a:solidFill>
                <a:effectLst/>
                <a:latin typeface="Lato" panose="020F0502020204030203" pitchFamily="34" charset="0"/>
              </a:rPr>
              <a:t> students in mind </a:t>
            </a:r>
          </a:p>
          <a:p>
            <a:pPr algn="l"/>
            <a:r>
              <a:rPr lang="en-US" b="1" i="0" u="none" strike="noStrike" dirty="0">
                <a:solidFill>
                  <a:srgbClr val="333333"/>
                </a:solidFill>
                <a:effectLst/>
                <a:latin typeface="Lato" panose="020F0502020204030203" pitchFamily="34" charset="0"/>
              </a:rPr>
              <a:t>4. Find opportunities to advance and improve your practice</a:t>
            </a:r>
          </a:p>
          <a:p>
            <a:pPr algn="l"/>
            <a:r>
              <a:rPr lang="en-US" b="1" i="0" u="none" strike="noStrike" dirty="0">
                <a:solidFill>
                  <a:srgbClr val="333333"/>
                </a:solidFill>
                <a:effectLst/>
                <a:latin typeface="Lato" panose="020F0502020204030203" pitchFamily="34" charset="0"/>
              </a:rPr>
              <a:t>5. Communicate clearly and regularly</a:t>
            </a:r>
          </a:p>
          <a:p>
            <a:pPr marL="342900" indent="-342900" algn="l">
              <a:buAutoNum type="arabicPeriod"/>
            </a:pPr>
            <a:endParaRPr lang="en-US" b="1" i="0" u="none" strike="noStrike" dirty="0">
              <a:solidFill>
                <a:srgbClr val="333333"/>
              </a:solidFill>
              <a:effectLst/>
              <a:latin typeface="Lato" panose="020F0502020204030203" pitchFamily="34" charset="0"/>
            </a:endParaRPr>
          </a:p>
        </p:txBody>
      </p:sp>
      <p:sp>
        <p:nvSpPr>
          <p:cNvPr id="2" name="Pentagon 1">
            <a:extLst>
              <a:ext uri="{FF2B5EF4-FFF2-40B4-BE49-F238E27FC236}">
                <a16:creationId xmlns:a16="http://schemas.microsoft.com/office/drawing/2014/main" id="{4B587ADE-EAC3-7C3B-72ED-BF7B1ED540E6}"/>
              </a:ext>
            </a:extLst>
          </p:cNvPr>
          <p:cNvSpPr/>
          <p:nvPr/>
        </p:nvSpPr>
        <p:spPr>
          <a:xfrm>
            <a:off x="7541744" y="4684746"/>
            <a:ext cx="1920240" cy="1828800"/>
          </a:xfrm>
          <a:prstGeom prst="pentagon">
            <a:avLst/>
          </a:prstGeom>
          <a:ln>
            <a:solidFill>
              <a:srgbClr val="002060"/>
            </a:solidFill>
          </a:ln>
          <a:effectLst>
            <a:glow rad="228600">
              <a:schemeClr val="accent2">
                <a:satMod val="175000"/>
                <a:alpha val="40000"/>
              </a:schemeClr>
            </a:glo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457647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34FC644-1C5D-24DC-7A3D-3A4BC554357B}"/>
              </a:ext>
            </a:extLst>
          </p:cNvPr>
          <p:cNvPicPr>
            <a:picLocks noChangeAspect="1"/>
          </p:cNvPicPr>
          <p:nvPr/>
        </p:nvPicPr>
        <p:blipFill>
          <a:blip r:embed="rId2"/>
          <a:stretch>
            <a:fillRect/>
          </a:stretch>
        </p:blipFill>
        <p:spPr>
          <a:xfrm>
            <a:off x="10051148" y="5409398"/>
            <a:ext cx="2140852" cy="1448602"/>
          </a:xfrm>
          <a:prstGeom prst="rect">
            <a:avLst/>
          </a:prstGeom>
        </p:spPr>
      </p:pic>
      <p:sp>
        <p:nvSpPr>
          <p:cNvPr id="6" name="TextBox 5">
            <a:extLst>
              <a:ext uri="{FF2B5EF4-FFF2-40B4-BE49-F238E27FC236}">
                <a16:creationId xmlns:a16="http://schemas.microsoft.com/office/drawing/2014/main" id="{28E98A59-A0D7-E584-6FE2-D80A1D9666F6}"/>
              </a:ext>
            </a:extLst>
          </p:cNvPr>
          <p:cNvSpPr txBox="1"/>
          <p:nvPr/>
        </p:nvSpPr>
        <p:spPr>
          <a:xfrm>
            <a:off x="2651760" y="1206976"/>
            <a:ext cx="6096000" cy="1661993"/>
          </a:xfrm>
          <a:prstGeom prst="rect">
            <a:avLst/>
          </a:prstGeom>
          <a:noFill/>
        </p:spPr>
        <p:txBody>
          <a:bodyPr wrap="square">
            <a:spAutoFit/>
          </a:bodyPr>
          <a:lstStyle/>
          <a:p>
            <a:pPr marL="457200" indent="-457200" algn="l">
              <a:buAutoNum type="arabicPeriod"/>
            </a:pPr>
            <a:r>
              <a:rPr lang="en-US" sz="2400" b="1" i="0" u="none" strike="noStrike" dirty="0">
                <a:solidFill>
                  <a:srgbClr val="333333"/>
                </a:solidFill>
                <a:effectLst/>
                <a:latin typeface="Lato" panose="020F0502020204030203" pitchFamily="34" charset="0"/>
              </a:rPr>
              <a:t>Establish clear expectations</a:t>
            </a:r>
          </a:p>
          <a:p>
            <a:pPr marL="457200" indent="-457200" algn="l">
              <a:buAutoNum type="arabicPeriod"/>
            </a:pPr>
            <a:endParaRPr lang="en-US" sz="2400" b="1" i="0" u="none" strike="noStrike" dirty="0">
              <a:solidFill>
                <a:srgbClr val="333333"/>
              </a:solidFill>
              <a:effectLst/>
              <a:latin typeface="Lato" panose="020F0502020204030203" pitchFamily="34" charset="0"/>
            </a:endParaRPr>
          </a:p>
          <a:p>
            <a:pPr algn="l"/>
            <a:r>
              <a:rPr lang="en-US" b="0" i="0" dirty="0">
                <a:solidFill>
                  <a:srgbClr val="333333"/>
                </a:solidFill>
                <a:effectLst/>
                <a:latin typeface="Lato" panose="020F0502020204030203" pitchFamily="34" charset="0"/>
              </a:rPr>
              <a:t>At the beginning of the year, establish a set of classroom rules and norms</a:t>
            </a:r>
            <a:r>
              <a:rPr lang="en-US" dirty="0">
                <a:solidFill>
                  <a:srgbClr val="333333"/>
                </a:solidFill>
                <a:latin typeface="Lato" panose="020F0502020204030203" pitchFamily="34" charset="0"/>
              </a:rPr>
              <a:t>,</a:t>
            </a:r>
            <a:r>
              <a:rPr lang="en-US" b="0" i="0" dirty="0">
                <a:solidFill>
                  <a:srgbClr val="333333"/>
                </a:solidFill>
                <a:effectLst/>
                <a:latin typeface="Lato" panose="020F0502020204030203" pitchFamily="34" charset="0"/>
              </a:rPr>
              <a:t> students know how they should behave during the school day.</a:t>
            </a:r>
          </a:p>
        </p:txBody>
      </p:sp>
      <p:pic>
        <p:nvPicPr>
          <p:cNvPr id="2" name="Picture 1">
            <a:extLst>
              <a:ext uri="{FF2B5EF4-FFF2-40B4-BE49-F238E27FC236}">
                <a16:creationId xmlns:a16="http://schemas.microsoft.com/office/drawing/2014/main" id="{582CF995-9360-0F9F-D4C5-F8C5EAD8B649}"/>
              </a:ext>
            </a:extLst>
          </p:cNvPr>
          <p:cNvPicPr>
            <a:picLocks noChangeAspect="1"/>
          </p:cNvPicPr>
          <p:nvPr/>
        </p:nvPicPr>
        <p:blipFill>
          <a:blip r:embed="rId3">
            <a:alphaModFix amt="50000"/>
          </a:blip>
          <a:stretch>
            <a:fillRect/>
          </a:stretch>
        </p:blipFill>
        <p:spPr>
          <a:xfrm>
            <a:off x="3032760" y="3764692"/>
            <a:ext cx="5073550" cy="2655158"/>
          </a:xfrm>
          <a:prstGeom prst="rect">
            <a:avLst/>
          </a:prstGeom>
          <a:ln>
            <a:noFill/>
          </a:ln>
          <a:effectLst>
            <a:softEdge rad="112500"/>
          </a:effectLst>
        </p:spPr>
      </p:pic>
    </p:spTree>
    <p:extLst>
      <p:ext uri="{BB962C8B-B14F-4D97-AF65-F5344CB8AC3E}">
        <p14:creationId xmlns:p14="http://schemas.microsoft.com/office/powerpoint/2010/main" val="269634388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pic>
        <p:nvPicPr>
          <p:cNvPr id="7" name="Picture 6" descr="C:\Users\User\Dropbox\Jolly Phonics sales\logo sign contracts bank details etc\logo 2.png">
            <a:extLst>
              <a:ext uri="{FF2B5EF4-FFF2-40B4-BE49-F238E27FC236}">
                <a16:creationId xmlns:a16="http://schemas.microsoft.com/office/drawing/2014/main" id="{7537AF3F-429F-AA06-F0DD-E80725AE0F65}"/>
              </a:ext>
            </a:extLst>
          </p:cNvPr>
          <p:cNvPicPr/>
          <p:nvPr/>
        </p:nvPicPr>
        <p:blipFill rotWithShape="1">
          <a:blip r:embed="rId3">
            <a:extLst>
              <a:ext uri="{28A0092B-C50C-407E-A947-70E740481C1C}">
                <a14:useLocalDpi xmlns:a14="http://schemas.microsoft.com/office/drawing/2010/main" val="0"/>
              </a:ext>
            </a:extLst>
          </a:blip>
          <a:srcRect b="20807"/>
          <a:stretch/>
        </p:blipFill>
        <p:spPr bwMode="auto">
          <a:xfrm>
            <a:off x="11015445" y="5880895"/>
            <a:ext cx="1260910" cy="977105"/>
          </a:xfrm>
          <a:prstGeom prst="rect">
            <a:avLst/>
          </a:prstGeom>
          <a:noFill/>
        </p:spPr>
      </p:pic>
      <p:sp>
        <p:nvSpPr>
          <p:cNvPr id="6" name="TextBox 5">
            <a:extLst>
              <a:ext uri="{FF2B5EF4-FFF2-40B4-BE49-F238E27FC236}">
                <a16:creationId xmlns:a16="http://schemas.microsoft.com/office/drawing/2014/main" id="{758B1B7A-598A-5788-20FD-841E02D6CB7B}"/>
              </a:ext>
            </a:extLst>
          </p:cNvPr>
          <p:cNvSpPr txBox="1"/>
          <p:nvPr/>
        </p:nvSpPr>
        <p:spPr>
          <a:xfrm>
            <a:off x="2430993" y="977105"/>
            <a:ext cx="7597140" cy="2308324"/>
          </a:xfrm>
          <a:prstGeom prst="rect">
            <a:avLst/>
          </a:prstGeom>
          <a:noFill/>
        </p:spPr>
        <p:txBody>
          <a:bodyPr wrap="square">
            <a:spAutoFit/>
          </a:bodyPr>
          <a:lstStyle/>
          <a:p>
            <a:pPr algn="l"/>
            <a:r>
              <a:rPr lang="en-US" sz="3600" b="1" i="0" u="none" strike="noStrike" dirty="0">
                <a:solidFill>
                  <a:srgbClr val="333333"/>
                </a:solidFill>
                <a:effectLst/>
                <a:latin typeface="Lato" panose="020F0502020204030203" pitchFamily="34" charset="0"/>
              </a:rPr>
              <a:t>2</a:t>
            </a:r>
            <a:r>
              <a:rPr lang="en-US" sz="3600" b="1" i="0" u="sng" strike="noStrike" dirty="0">
                <a:solidFill>
                  <a:srgbClr val="333333"/>
                </a:solidFill>
                <a:effectLst/>
                <a:latin typeface="Lato" panose="020F0502020204030203" pitchFamily="34" charset="0"/>
              </a:rPr>
              <a:t>. Create an organized place to learn</a:t>
            </a:r>
          </a:p>
          <a:p>
            <a:pPr algn="l"/>
            <a:endParaRPr lang="en-US" sz="3600" b="1" i="0" u="sng" strike="noStrike" dirty="0">
              <a:solidFill>
                <a:srgbClr val="333333"/>
              </a:solidFill>
              <a:effectLst/>
              <a:latin typeface="Lato" panose="020F0502020204030203" pitchFamily="34" charset="0"/>
            </a:endParaRPr>
          </a:p>
          <a:p>
            <a:pPr algn="l"/>
            <a:r>
              <a:rPr lang="en-US" b="0" i="0" dirty="0">
                <a:solidFill>
                  <a:srgbClr val="333333"/>
                </a:solidFill>
                <a:effectLst/>
                <a:latin typeface="Lato" panose="020F0502020204030203" pitchFamily="34" charset="0"/>
              </a:rPr>
              <a:t>The first step toward a well-managed classroom is having an organized place for students to learn. At the end of each year, evaluate how your organizational system worked and make adjustments for the next school year.</a:t>
            </a:r>
          </a:p>
        </p:txBody>
      </p:sp>
      <p:sp>
        <p:nvSpPr>
          <p:cNvPr id="2" name="Flowchart: Multidocument 1">
            <a:extLst>
              <a:ext uri="{FF2B5EF4-FFF2-40B4-BE49-F238E27FC236}">
                <a16:creationId xmlns:a16="http://schemas.microsoft.com/office/drawing/2014/main" id="{4DB93D56-920E-2D9C-293B-DED996245E51}"/>
              </a:ext>
            </a:extLst>
          </p:cNvPr>
          <p:cNvSpPr/>
          <p:nvPr/>
        </p:nvSpPr>
        <p:spPr>
          <a:xfrm>
            <a:off x="5334959" y="3877433"/>
            <a:ext cx="2121408" cy="2003462"/>
          </a:xfrm>
          <a:prstGeom prst="flowChartMultidocument">
            <a:avLst/>
          </a:prstGeom>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030909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pic>
        <p:nvPicPr>
          <p:cNvPr id="13" name="Picture 12" descr="C:\Users\User\Dropbox\Jolly Phonics sales\logo sign contracts bank details etc\logo 2.png">
            <a:extLst>
              <a:ext uri="{FF2B5EF4-FFF2-40B4-BE49-F238E27FC236}">
                <a16:creationId xmlns:a16="http://schemas.microsoft.com/office/drawing/2014/main" id="{8ADB334F-6185-500F-7CB3-D7E2424973D6}"/>
              </a:ext>
            </a:extLst>
          </p:cNvPr>
          <p:cNvPicPr/>
          <p:nvPr/>
        </p:nvPicPr>
        <p:blipFill rotWithShape="1">
          <a:blip r:embed="rId3">
            <a:extLst>
              <a:ext uri="{28A0092B-C50C-407E-A947-70E740481C1C}">
                <a14:useLocalDpi xmlns:a14="http://schemas.microsoft.com/office/drawing/2010/main" val="0"/>
              </a:ext>
            </a:extLst>
          </a:blip>
          <a:srcRect b="20807"/>
          <a:stretch/>
        </p:blipFill>
        <p:spPr bwMode="auto">
          <a:xfrm>
            <a:off x="10879442" y="5880895"/>
            <a:ext cx="1312558" cy="974932"/>
          </a:xfrm>
          <a:prstGeom prst="rect">
            <a:avLst/>
          </a:prstGeom>
          <a:noFill/>
        </p:spPr>
      </p:pic>
      <p:sp>
        <p:nvSpPr>
          <p:cNvPr id="7" name="TextBox 6">
            <a:extLst>
              <a:ext uri="{FF2B5EF4-FFF2-40B4-BE49-F238E27FC236}">
                <a16:creationId xmlns:a16="http://schemas.microsoft.com/office/drawing/2014/main" id="{2B3BBAD1-70CE-2DF4-2ACF-2ABD08AEECF9}"/>
              </a:ext>
            </a:extLst>
          </p:cNvPr>
          <p:cNvSpPr txBox="1"/>
          <p:nvPr/>
        </p:nvSpPr>
        <p:spPr>
          <a:xfrm>
            <a:off x="2123325" y="2233741"/>
            <a:ext cx="6096000" cy="3139321"/>
          </a:xfrm>
          <a:prstGeom prst="rect">
            <a:avLst/>
          </a:prstGeom>
          <a:noFill/>
        </p:spPr>
        <p:txBody>
          <a:bodyPr wrap="square">
            <a:spAutoFit/>
          </a:bodyPr>
          <a:lstStyle/>
          <a:p>
            <a:pPr algn="l"/>
            <a:r>
              <a:rPr lang="en-US" sz="3600" b="1" i="0" u="none" strike="noStrike" dirty="0">
                <a:solidFill>
                  <a:srgbClr val="333333"/>
                </a:solidFill>
                <a:effectLst/>
                <a:latin typeface="Lato" panose="020F0502020204030203" pitchFamily="34" charset="0"/>
              </a:rPr>
              <a:t>3. Plan each lesson with </a:t>
            </a:r>
            <a:r>
              <a:rPr lang="en-US" sz="3600" b="1" i="1" u="none" strike="noStrike" dirty="0">
                <a:solidFill>
                  <a:srgbClr val="333333"/>
                </a:solidFill>
                <a:effectLst/>
                <a:latin typeface="Lato" panose="020F0502020204030203" pitchFamily="34" charset="0"/>
              </a:rPr>
              <a:t>your</a:t>
            </a:r>
            <a:r>
              <a:rPr lang="en-US" sz="3600" b="1" i="0" u="none" strike="noStrike" dirty="0">
                <a:solidFill>
                  <a:srgbClr val="333333"/>
                </a:solidFill>
                <a:effectLst/>
                <a:latin typeface="Lato" panose="020F0502020204030203" pitchFamily="34" charset="0"/>
              </a:rPr>
              <a:t> students in mind </a:t>
            </a:r>
          </a:p>
          <a:p>
            <a:pPr algn="l"/>
            <a:endParaRPr lang="en-US" sz="3600" b="1" i="0" u="none" strike="noStrike" dirty="0">
              <a:solidFill>
                <a:srgbClr val="333333"/>
              </a:solidFill>
              <a:effectLst/>
              <a:latin typeface="Lato" panose="020F0502020204030203" pitchFamily="34" charset="0"/>
            </a:endParaRPr>
          </a:p>
          <a:p>
            <a:pPr algn="l"/>
            <a:r>
              <a:rPr lang="en-US" b="0" i="0" dirty="0">
                <a:solidFill>
                  <a:srgbClr val="333333"/>
                </a:solidFill>
                <a:effectLst/>
                <a:latin typeface="Lato" panose="020F0502020204030203" pitchFamily="34" charset="0"/>
              </a:rPr>
              <a:t>Lesson plans should be designed to accommodate a variety of different learning styles. Tailor your plans to fit your students’ needs and interests.</a:t>
            </a:r>
          </a:p>
          <a:p>
            <a:br>
              <a:rPr lang="en-US" b="0" i="0" dirty="0">
                <a:solidFill>
                  <a:srgbClr val="333333"/>
                </a:solidFill>
                <a:effectLst/>
                <a:latin typeface="Lato" panose="020F0502020204030203" pitchFamily="34" charset="0"/>
              </a:rPr>
            </a:br>
            <a:endParaRPr lang="en-US" dirty="0"/>
          </a:p>
        </p:txBody>
      </p:sp>
      <p:sp>
        <p:nvSpPr>
          <p:cNvPr id="4" name="Arrow: Curved Right 3">
            <a:extLst>
              <a:ext uri="{FF2B5EF4-FFF2-40B4-BE49-F238E27FC236}">
                <a16:creationId xmlns:a16="http://schemas.microsoft.com/office/drawing/2014/main" id="{5499D3C4-4D55-724F-C34B-01C627E6A448}"/>
              </a:ext>
            </a:extLst>
          </p:cNvPr>
          <p:cNvSpPr/>
          <p:nvPr/>
        </p:nvSpPr>
        <p:spPr>
          <a:xfrm>
            <a:off x="7844317" y="694278"/>
            <a:ext cx="1053103" cy="1847688"/>
          </a:xfrm>
          <a:prstGeom prst="curvedRightArrow">
            <a:avLst>
              <a:gd name="adj1" fmla="val 25000"/>
              <a:gd name="adj2" fmla="val 42988"/>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Arrow: Curved Left 4">
            <a:extLst>
              <a:ext uri="{FF2B5EF4-FFF2-40B4-BE49-F238E27FC236}">
                <a16:creationId xmlns:a16="http://schemas.microsoft.com/office/drawing/2014/main" id="{F392AD20-A6E3-11B4-7BC6-73CF8A0CC308}"/>
              </a:ext>
            </a:extLst>
          </p:cNvPr>
          <p:cNvSpPr/>
          <p:nvPr/>
        </p:nvSpPr>
        <p:spPr>
          <a:xfrm>
            <a:off x="8897420" y="1767155"/>
            <a:ext cx="1171255" cy="1768388"/>
          </a:xfrm>
          <a:prstGeom prst="curvedLeftArrow">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0531047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pic>
        <p:nvPicPr>
          <p:cNvPr id="25" name="Picture 24" descr="C:\Users\User\Dropbox\Jolly Phonics sales\logo sign contracts bank details etc\logo 2.png">
            <a:extLst>
              <a:ext uri="{FF2B5EF4-FFF2-40B4-BE49-F238E27FC236}">
                <a16:creationId xmlns:a16="http://schemas.microsoft.com/office/drawing/2014/main" id="{CB680E24-6587-02C8-5FF1-DFDA8A7FCC3D}"/>
              </a:ext>
            </a:extLst>
          </p:cNvPr>
          <p:cNvPicPr/>
          <p:nvPr/>
        </p:nvPicPr>
        <p:blipFill rotWithShape="1">
          <a:blip r:embed="rId3">
            <a:extLst>
              <a:ext uri="{28A0092B-C50C-407E-A947-70E740481C1C}">
                <a14:useLocalDpi xmlns:a14="http://schemas.microsoft.com/office/drawing/2010/main" val="0"/>
              </a:ext>
            </a:extLst>
          </a:blip>
          <a:srcRect b="20807"/>
          <a:stretch/>
        </p:blipFill>
        <p:spPr bwMode="auto">
          <a:xfrm rot="10800000" flipH="1" flipV="1">
            <a:off x="10784448" y="5616700"/>
            <a:ext cx="1407552" cy="1192030"/>
          </a:xfrm>
          <a:prstGeom prst="roundRect">
            <a:avLst>
              <a:gd name="adj" fmla="val 50000"/>
            </a:avLst>
          </a:prstGeom>
          <a:no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sp>
        <p:nvSpPr>
          <p:cNvPr id="6" name="AutoShape 2">
            <a:extLst>
              <a:ext uri="{FF2B5EF4-FFF2-40B4-BE49-F238E27FC236}">
                <a16:creationId xmlns:a16="http://schemas.microsoft.com/office/drawing/2014/main" id="{80F33510-C9F4-6AFD-97BB-31E4DFA454A9}"/>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4">
            <a:extLst>
              <a:ext uri="{FF2B5EF4-FFF2-40B4-BE49-F238E27FC236}">
                <a16:creationId xmlns:a16="http://schemas.microsoft.com/office/drawing/2014/main" id="{06ABD365-B40D-223A-065E-E5A70C388D40}"/>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TextBox 7">
            <a:extLst>
              <a:ext uri="{FF2B5EF4-FFF2-40B4-BE49-F238E27FC236}">
                <a16:creationId xmlns:a16="http://schemas.microsoft.com/office/drawing/2014/main" id="{84DC6752-76C9-BFF4-371E-10AAE3D52392}"/>
              </a:ext>
            </a:extLst>
          </p:cNvPr>
          <p:cNvSpPr txBox="1"/>
          <p:nvPr/>
        </p:nvSpPr>
        <p:spPr>
          <a:xfrm>
            <a:off x="1440037" y="3176346"/>
            <a:ext cx="9311926" cy="2308324"/>
          </a:xfrm>
          <a:prstGeom prst="rect">
            <a:avLst/>
          </a:prstGeom>
          <a:noFill/>
        </p:spPr>
        <p:txBody>
          <a:bodyPr wrap="square">
            <a:spAutoFit/>
          </a:bodyPr>
          <a:lstStyle/>
          <a:p>
            <a:pPr algn="l"/>
            <a:r>
              <a:rPr lang="en-US" sz="3600" b="1" i="0" u="none" strike="noStrike" dirty="0">
                <a:solidFill>
                  <a:srgbClr val="333333"/>
                </a:solidFill>
                <a:effectLst/>
                <a:latin typeface="Lato" panose="020F0502020204030203" pitchFamily="34" charset="0"/>
              </a:rPr>
              <a:t>4. Find opportunities to advance and improve your practice</a:t>
            </a:r>
          </a:p>
          <a:p>
            <a:pPr algn="l"/>
            <a:endParaRPr lang="en-US" sz="3600" b="1" i="0" u="none" strike="noStrike" dirty="0">
              <a:solidFill>
                <a:srgbClr val="333333"/>
              </a:solidFill>
              <a:effectLst/>
              <a:latin typeface="Lato" panose="020F0502020204030203" pitchFamily="34" charset="0"/>
            </a:endParaRPr>
          </a:p>
          <a:p>
            <a:pPr algn="l"/>
            <a:r>
              <a:rPr lang="en-US" b="0" i="0" dirty="0">
                <a:solidFill>
                  <a:srgbClr val="333333"/>
                </a:solidFill>
                <a:effectLst/>
                <a:latin typeface="Lato" panose="020F0502020204030203" pitchFamily="34" charset="0"/>
              </a:rPr>
              <a:t>Participate in professional development opportunities and professional learning groups to continue to grow as an educator.</a:t>
            </a:r>
          </a:p>
        </p:txBody>
      </p:sp>
      <p:sp>
        <p:nvSpPr>
          <p:cNvPr id="2" name="Arrow: Up 1">
            <a:extLst>
              <a:ext uri="{FF2B5EF4-FFF2-40B4-BE49-F238E27FC236}">
                <a16:creationId xmlns:a16="http://schemas.microsoft.com/office/drawing/2014/main" id="{AAA6A728-BC76-6E39-B352-D3811B1521A8}"/>
              </a:ext>
            </a:extLst>
          </p:cNvPr>
          <p:cNvSpPr/>
          <p:nvPr/>
        </p:nvSpPr>
        <p:spPr>
          <a:xfrm>
            <a:off x="9782699" y="953133"/>
            <a:ext cx="969264" cy="195681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26550652"/>
      </p:ext>
    </p:extLst>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pic>
        <p:nvPicPr>
          <p:cNvPr id="21" name="Picture 20" descr="C:\Users\User\Dropbox\Jolly Phonics sales\logo sign contracts bank details etc\logo 2.png">
            <a:extLst>
              <a:ext uri="{FF2B5EF4-FFF2-40B4-BE49-F238E27FC236}">
                <a16:creationId xmlns:a16="http://schemas.microsoft.com/office/drawing/2014/main" id="{1D4CD643-C8ED-5C0D-56FD-3C11B0EE53F1}"/>
              </a:ext>
            </a:extLst>
          </p:cNvPr>
          <p:cNvPicPr/>
          <p:nvPr/>
        </p:nvPicPr>
        <p:blipFill rotWithShape="1">
          <a:blip r:embed="rId3">
            <a:extLst>
              <a:ext uri="{28A0092B-C50C-407E-A947-70E740481C1C}">
                <a14:useLocalDpi xmlns:a14="http://schemas.microsoft.com/office/drawing/2010/main" val="0"/>
              </a:ext>
            </a:extLst>
          </a:blip>
          <a:srcRect b="20807"/>
          <a:stretch/>
        </p:blipFill>
        <p:spPr bwMode="auto">
          <a:xfrm>
            <a:off x="-1" y="6000996"/>
            <a:ext cx="1077239" cy="857004"/>
          </a:xfrm>
          <a:prstGeom prst="rect">
            <a:avLst/>
          </a:prstGeom>
          <a:noFill/>
          <a:ln>
            <a:noFill/>
          </a:ln>
        </p:spPr>
      </p:pic>
      <p:sp>
        <p:nvSpPr>
          <p:cNvPr id="8" name="TextBox 7">
            <a:extLst>
              <a:ext uri="{FF2B5EF4-FFF2-40B4-BE49-F238E27FC236}">
                <a16:creationId xmlns:a16="http://schemas.microsoft.com/office/drawing/2014/main" id="{87499EC0-F366-379D-5F43-C2294EFD2203}"/>
              </a:ext>
            </a:extLst>
          </p:cNvPr>
          <p:cNvSpPr txBox="1"/>
          <p:nvPr/>
        </p:nvSpPr>
        <p:spPr>
          <a:xfrm>
            <a:off x="2326640" y="3068380"/>
            <a:ext cx="7914640" cy="1754326"/>
          </a:xfrm>
          <a:prstGeom prst="rect">
            <a:avLst/>
          </a:prstGeom>
          <a:noFill/>
        </p:spPr>
        <p:txBody>
          <a:bodyPr wrap="square">
            <a:spAutoFit/>
          </a:bodyPr>
          <a:lstStyle/>
          <a:p>
            <a:pPr algn="l"/>
            <a:r>
              <a:rPr lang="en-US" sz="3600" b="1" i="0" u="none" strike="noStrike" dirty="0">
                <a:solidFill>
                  <a:srgbClr val="333333"/>
                </a:solidFill>
                <a:effectLst/>
                <a:latin typeface="Lato" panose="020F0502020204030203" pitchFamily="34" charset="0"/>
              </a:rPr>
              <a:t>5. Communicate clearly and regularly</a:t>
            </a:r>
          </a:p>
          <a:p>
            <a:pPr algn="l"/>
            <a:endParaRPr lang="en-US" b="1" i="0" u="none" strike="noStrike" dirty="0">
              <a:solidFill>
                <a:srgbClr val="333333"/>
              </a:solidFill>
              <a:effectLst/>
              <a:latin typeface="Lato" panose="020F0502020204030203" pitchFamily="34" charset="0"/>
            </a:endParaRPr>
          </a:p>
          <a:p>
            <a:pPr algn="l"/>
            <a:r>
              <a:rPr lang="en-US" b="0" i="0" dirty="0">
                <a:solidFill>
                  <a:srgbClr val="333333"/>
                </a:solidFill>
                <a:effectLst/>
                <a:latin typeface="Lato" panose="020F0502020204030203" pitchFamily="34" charset="0"/>
              </a:rPr>
              <a:t>Effective communication is essential to keeping a classroom functioning. Frequent conversations and meetings should occur with other teachers ,students, administrative staff and parents.</a:t>
            </a:r>
          </a:p>
        </p:txBody>
      </p:sp>
      <p:sp>
        <p:nvSpPr>
          <p:cNvPr id="3" name="Speech Bubble: Rectangle 2">
            <a:extLst>
              <a:ext uri="{FF2B5EF4-FFF2-40B4-BE49-F238E27FC236}">
                <a16:creationId xmlns:a16="http://schemas.microsoft.com/office/drawing/2014/main" id="{4C88CDB8-9DF2-8E0D-3347-37705330A903}"/>
              </a:ext>
            </a:extLst>
          </p:cNvPr>
          <p:cNvSpPr/>
          <p:nvPr/>
        </p:nvSpPr>
        <p:spPr>
          <a:xfrm>
            <a:off x="8296382" y="959297"/>
            <a:ext cx="1828800" cy="1225296"/>
          </a:xfrm>
          <a:prstGeom prst="wedgeRectCallout">
            <a:avLst/>
          </a:prstGeom>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0047733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pic>
        <p:nvPicPr>
          <p:cNvPr id="11" name="Picture 10" descr="Letter&#10;&#10;Description automatically generated with medium confidence">
            <a:extLst>
              <a:ext uri="{FF2B5EF4-FFF2-40B4-BE49-F238E27FC236}">
                <a16:creationId xmlns:a16="http://schemas.microsoft.com/office/drawing/2014/main" id="{BCE59665-2091-607F-B1F0-4F868CC5F0FC}"/>
              </a:ext>
            </a:extLst>
          </p:cNvPr>
          <p:cNvPicPr>
            <a:picLocks noChangeAspect="1"/>
          </p:cNvPicPr>
          <p:nvPr/>
        </p:nvPicPr>
        <p:blipFill rotWithShape="1">
          <a:blip r:embed="rId3"/>
          <a:srcRect l="21371" r="16933" b="-2"/>
          <a:stretch/>
        </p:blipFill>
        <p:spPr>
          <a:xfrm>
            <a:off x="643467" y="643467"/>
            <a:ext cx="5149166" cy="5571066"/>
          </a:xfrm>
          <a:prstGeom prst="rect">
            <a:avLst/>
          </a:prstGeom>
        </p:spPr>
      </p:pic>
      <p:pic>
        <p:nvPicPr>
          <p:cNvPr id="23" name="Picture 22" descr="Letter&#10;&#10;Description automatically generated with medium confidence">
            <a:extLst>
              <a:ext uri="{FF2B5EF4-FFF2-40B4-BE49-F238E27FC236}">
                <a16:creationId xmlns:a16="http://schemas.microsoft.com/office/drawing/2014/main" id="{1BED4469-A4C3-8F98-789A-BAA1BE5B3652}"/>
              </a:ext>
            </a:extLst>
          </p:cNvPr>
          <p:cNvPicPr>
            <a:picLocks noChangeAspect="1"/>
          </p:cNvPicPr>
          <p:nvPr/>
        </p:nvPicPr>
        <p:blipFill rotWithShape="1">
          <a:blip r:embed="rId3"/>
          <a:srcRect l="21330" r="16974" b="-2"/>
          <a:stretch/>
        </p:blipFill>
        <p:spPr>
          <a:xfrm>
            <a:off x="6441688" y="643467"/>
            <a:ext cx="5149166" cy="5571066"/>
          </a:xfrm>
          <a:prstGeom prst="rect">
            <a:avLst/>
          </a:prstGeom>
        </p:spPr>
      </p:pic>
      <p:pic>
        <p:nvPicPr>
          <p:cNvPr id="5" name="Picture 4" descr="C:\Users\User\Dropbox\Jolly Phonics sales\logo sign contracts bank details etc\logo 2.png"/>
          <p:cNvPicPr/>
          <p:nvPr/>
        </p:nvPicPr>
        <p:blipFill rotWithShape="1">
          <a:blip r:embed="rId4">
            <a:extLst>
              <a:ext uri="{28A0092B-C50C-407E-A947-70E740481C1C}">
                <a14:useLocalDpi xmlns:a14="http://schemas.microsoft.com/office/drawing/2010/main" val="0"/>
              </a:ext>
            </a:extLst>
          </a:blip>
          <a:srcRect b="20807"/>
          <a:stretch/>
        </p:blipFill>
        <p:spPr bwMode="auto">
          <a:xfrm>
            <a:off x="0" y="0"/>
            <a:ext cx="2427704" cy="1180818"/>
          </a:xfrm>
          <a:prstGeom prst="rect">
            <a:avLst/>
          </a:prstGeom>
          <a:noFill/>
          <a:ln>
            <a:noFill/>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3756</TotalTime>
  <Words>236</Words>
  <Application>Microsoft Office PowerPoint</Application>
  <PresentationFormat>Widescreen</PresentationFormat>
  <Paragraphs>28</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Corbel</vt:lpstr>
      <vt:lpstr>Lato</vt:lpstr>
      <vt:lpstr>Parallax</vt:lpstr>
      <vt:lpstr>Preschool Professional Course</vt:lpstr>
      <vt:lpstr>Classroom management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Jolly Phonics Training Course</dc:title>
  <dc:creator>Administrator</dc:creator>
  <cp:lastModifiedBy>Sabeen Asad</cp:lastModifiedBy>
  <cp:revision>66</cp:revision>
  <dcterms:created xsi:type="dcterms:W3CDTF">2019-04-05T04:13:32Z</dcterms:created>
  <dcterms:modified xsi:type="dcterms:W3CDTF">2022-07-24T05:22:18Z</dcterms:modified>
</cp:coreProperties>
</file>