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2"/>
  </p:notesMasterIdLst>
  <p:sldIdLst>
    <p:sldId id="256" r:id="rId2"/>
    <p:sldId id="1693" r:id="rId3"/>
    <p:sldId id="1722" r:id="rId4"/>
    <p:sldId id="1721" r:id="rId5"/>
    <p:sldId id="1716" r:id="rId6"/>
    <p:sldId id="1706" r:id="rId7"/>
    <p:sldId id="1707" r:id="rId8"/>
    <p:sldId id="1708" r:id="rId9"/>
    <p:sldId id="1723"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lcome" initials="W" lastIdx="1" clrIdx="0">
    <p:extLst>
      <p:ext uri="{19B8F6BF-5375-455C-9EA6-DF929625EA0E}">
        <p15:presenceInfo xmlns:p15="http://schemas.microsoft.com/office/powerpoint/2012/main" userId="3f9a684b38a106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469DF7-EC55-4148-9CE7-FC352ECFB0A2}" v="4" dt="2022-07-25T16:37:47.4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C787E-2743-42D0-B880-15F3202F04EF}" type="datetimeFigureOut">
              <a:rPr lang="en-US" smtClean="0"/>
              <a:pPr/>
              <a:t>7/25/2022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ED5362-FF47-4C7A-BD47-26B8AFE9CCC6}" type="slidenum">
              <a:rPr lang="en-US" smtClean="0"/>
              <a:pPr/>
              <a:t>‹#›</a:t>
            </a:fld>
            <a:endParaRPr lang="en-US"/>
          </a:p>
        </p:txBody>
      </p:sp>
    </p:spTree>
    <p:extLst>
      <p:ext uri="{BB962C8B-B14F-4D97-AF65-F5344CB8AC3E}">
        <p14:creationId xmlns:p14="http://schemas.microsoft.com/office/powerpoint/2010/main" val="122331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171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801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29615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0580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728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6130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3556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2054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700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453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982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44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9337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187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536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28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72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7/25/2022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944250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b="1" dirty="0"/>
              <a:t>Preschool Professional Course</a:t>
            </a:r>
          </a:p>
        </p:txBody>
      </p:sp>
      <p:sp>
        <p:nvSpPr>
          <p:cNvPr id="6" name="Subtitle 5">
            <a:extLst>
              <a:ext uri="{FF2B5EF4-FFF2-40B4-BE49-F238E27FC236}">
                <a16:creationId xmlns:a16="http://schemas.microsoft.com/office/drawing/2014/main" id="{A3441B42-A9DB-6546-13C8-E337B9503AAB}"/>
              </a:ext>
            </a:extLst>
          </p:cNvPr>
          <p:cNvSpPr>
            <a:spLocks noGrp="1"/>
          </p:cNvSpPr>
          <p:nvPr>
            <p:ph type="subTitle" idx="1"/>
          </p:nvPr>
        </p:nvSpPr>
        <p:spPr>
          <a:xfrm>
            <a:off x="5755907" y="4195516"/>
            <a:ext cx="4957011" cy="2494042"/>
          </a:xfrm>
        </p:spPr>
        <p:txBody>
          <a:bodyPr>
            <a:noAutofit/>
          </a:bodyPr>
          <a:lstStyle/>
          <a:p>
            <a:r>
              <a:rPr lang="en-US" sz="2000" dirty="0"/>
              <a:t>ECCE</a:t>
            </a:r>
          </a:p>
          <a:p>
            <a:r>
              <a:rPr lang="en-US" sz="2000" dirty="0"/>
              <a:t>Module 8</a:t>
            </a:r>
          </a:p>
          <a:p>
            <a:r>
              <a:rPr lang="en-US" sz="2000" dirty="0"/>
              <a:t>How to deal with Hyper aggressive ,Dyslexic autism speech anomalies</a:t>
            </a:r>
          </a:p>
        </p:txBody>
      </p:sp>
      <p:pic>
        <p:nvPicPr>
          <p:cNvPr id="4" name="Picture 3" descr="C:\Users\User\Dropbox\Jolly Phonics sales\logo sign contracts bank details etc\logo 2.png"/>
          <p:cNvPicPr/>
          <p:nvPr/>
        </p:nvPicPr>
        <p:blipFill rotWithShape="1">
          <a:blip r:embed="rId2">
            <a:extLst>
              <a:ext uri="{28A0092B-C50C-407E-A947-70E740481C1C}">
                <a14:useLocalDpi xmlns:a14="http://schemas.microsoft.com/office/drawing/2010/main" val="0"/>
              </a:ext>
            </a:extLst>
          </a:blip>
          <a:srcRect b="20807"/>
          <a:stretch/>
        </p:blipFill>
        <p:spPr bwMode="auto">
          <a:xfrm>
            <a:off x="9764296" y="0"/>
            <a:ext cx="2427704" cy="1180818"/>
          </a:xfrm>
          <a:prstGeom prst="rect">
            <a:avLst/>
          </a:prstGeom>
          <a:noFill/>
          <a:ln>
            <a:noFill/>
          </a:ln>
        </p:spPr>
      </p:pic>
    </p:spTree>
    <p:extLst>
      <p:ext uri="{BB962C8B-B14F-4D97-AF65-F5344CB8AC3E}">
        <p14:creationId xmlns:p14="http://schemas.microsoft.com/office/powerpoint/2010/main" val="10507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1" name="Picture 10" descr="Letter&#10;&#10;Description automatically generated with medium confidence">
            <a:extLst>
              <a:ext uri="{FF2B5EF4-FFF2-40B4-BE49-F238E27FC236}">
                <a16:creationId xmlns:a16="http://schemas.microsoft.com/office/drawing/2014/main" id="{BCE59665-2091-607F-B1F0-4F868CC5F0FC}"/>
              </a:ext>
            </a:extLst>
          </p:cNvPr>
          <p:cNvPicPr>
            <a:picLocks noChangeAspect="1"/>
          </p:cNvPicPr>
          <p:nvPr/>
        </p:nvPicPr>
        <p:blipFill rotWithShape="1">
          <a:blip r:embed="rId3"/>
          <a:srcRect l="21371" r="16933" b="-2"/>
          <a:stretch/>
        </p:blipFill>
        <p:spPr>
          <a:xfrm>
            <a:off x="643467" y="643467"/>
            <a:ext cx="5149166" cy="5571066"/>
          </a:xfrm>
          <a:prstGeom prst="rect">
            <a:avLst/>
          </a:prstGeom>
        </p:spPr>
      </p:pic>
      <p:pic>
        <p:nvPicPr>
          <p:cNvPr id="23" name="Picture 22" descr="Letter&#10;&#10;Description automatically generated with medium confidence">
            <a:extLst>
              <a:ext uri="{FF2B5EF4-FFF2-40B4-BE49-F238E27FC236}">
                <a16:creationId xmlns:a16="http://schemas.microsoft.com/office/drawing/2014/main" id="{1BED4469-A4C3-8F98-789A-BAA1BE5B3652}"/>
              </a:ext>
            </a:extLst>
          </p:cNvPr>
          <p:cNvPicPr>
            <a:picLocks noChangeAspect="1"/>
          </p:cNvPicPr>
          <p:nvPr/>
        </p:nvPicPr>
        <p:blipFill rotWithShape="1">
          <a:blip r:embed="rId3"/>
          <a:srcRect l="21330" r="16974" b="-2"/>
          <a:stretch/>
        </p:blipFill>
        <p:spPr>
          <a:xfrm>
            <a:off x="6441688" y="643467"/>
            <a:ext cx="5149166" cy="5571066"/>
          </a:xfrm>
          <a:prstGeom prst="rect">
            <a:avLst/>
          </a:prstGeom>
        </p:spPr>
      </p:pic>
      <p:pic>
        <p:nvPicPr>
          <p:cNvPr id="5" name="Picture 4" descr="C:\Users\User\Dropbox\Jolly Phonics sales\logo sign contracts bank details etc\logo 2.png"/>
          <p:cNvPicPr/>
          <p:nvPr/>
        </p:nvPicPr>
        <p:blipFill rotWithShape="1">
          <a:blip r:embed="rId4">
            <a:extLst>
              <a:ext uri="{28A0092B-C50C-407E-A947-70E740481C1C}">
                <a14:useLocalDpi xmlns:a14="http://schemas.microsoft.com/office/drawing/2010/main" val="0"/>
              </a:ext>
            </a:extLst>
          </a:blip>
          <a:srcRect b="20807"/>
          <a:stretch/>
        </p:blipFill>
        <p:spPr bwMode="auto">
          <a:xfrm>
            <a:off x="0" y="0"/>
            <a:ext cx="2427704" cy="118081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616B3DC-C165-433D-9187-62DCC0E317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32" name="Freeform 6">
              <a:extLst>
                <a:ext uri="{FF2B5EF4-FFF2-40B4-BE49-F238E27FC236}">
                  <a16:creationId xmlns:a16="http://schemas.microsoft.com/office/drawing/2014/main" id="{97E1BF84-9824-4B0E-98DF-F0F7181DD0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3" name="Freeform 7">
              <a:extLst>
                <a:ext uri="{FF2B5EF4-FFF2-40B4-BE49-F238E27FC236}">
                  <a16:creationId xmlns:a16="http://schemas.microsoft.com/office/drawing/2014/main" id="{A85FA340-7392-4303-9707-A12F45A46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4" name="Freeform 9">
              <a:extLst>
                <a:ext uri="{FF2B5EF4-FFF2-40B4-BE49-F238E27FC236}">
                  <a16:creationId xmlns:a16="http://schemas.microsoft.com/office/drawing/2014/main" id="{758A9051-2BD9-4868-8B84-344752FA2F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5" name="Freeform 10">
              <a:extLst>
                <a:ext uri="{FF2B5EF4-FFF2-40B4-BE49-F238E27FC236}">
                  <a16:creationId xmlns:a16="http://schemas.microsoft.com/office/drawing/2014/main" id="{58264C49-3539-4CBD-8F11-1106C8B878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6" name="Freeform 11">
              <a:extLst>
                <a:ext uri="{FF2B5EF4-FFF2-40B4-BE49-F238E27FC236}">
                  <a16:creationId xmlns:a16="http://schemas.microsoft.com/office/drawing/2014/main" id="{DE862133-5C7E-4B32-9786-0B33BC51A7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7" name="Freeform 12">
              <a:extLst>
                <a:ext uri="{FF2B5EF4-FFF2-40B4-BE49-F238E27FC236}">
                  <a16:creationId xmlns:a16="http://schemas.microsoft.com/office/drawing/2014/main" id="{90925F6C-DF03-4707-9176-6049F049B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39" name="Rounded Rectangle 6">
            <a:extLst>
              <a:ext uri="{FF2B5EF4-FFF2-40B4-BE49-F238E27FC236}">
                <a16:creationId xmlns:a16="http://schemas.microsoft.com/office/drawing/2014/main" id="{EF263B76-D6AC-40A4-BA2E-CC8B89190E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609600"/>
            <a:ext cx="7833360" cy="3633216"/>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Users\User\Dropbox\Jolly Phonics sales\logo sign contracts bank details etc\logo 2.png">
            <a:extLst>
              <a:ext uri="{FF2B5EF4-FFF2-40B4-BE49-F238E27FC236}">
                <a16:creationId xmlns:a16="http://schemas.microsoft.com/office/drawing/2014/main" id="{802F0D20-B819-8A49-BA22-130B2895D2C8}"/>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1142921" y="0"/>
            <a:ext cx="1020009" cy="685800"/>
          </a:xfrm>
          <a:prstGeom prst="rect">
            <a:avLst/>
          </a:prstGeom>
          <a:noFill/>
          <a:ln>
            <a:noFill/>
          </a:ln>
        </p:spPr>
      </p:pic>
      <p:sp>
        <p:nvSpPr>
          <p:cNvPr id="8" name="Rectangle: Beveled 7">
            <a:extLst>
              <a:ext uri="{FF2B5EF4-FFF2-40B4-BE49-F238E27FC236}">
                <a16:creationId xmlns:a16="http://schemas.microsoft.com/office/drawing/2014/main" id="{AF9E26C6-6F66-411C-0C4A-A3D9FAB4C941}"/>
              </a:ext>
            </a:extLst>
          </p:cNvPr>
          <p:cNvSpPr/>
          <p:nvPr/>
        </p:nvSpPr>
        <p:spPr>
          <a:xfrm>
            <a:off x="5550408" y="4583551"/>
            <a:ext cx="2084832" cy="2084832"/>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Beveled 8">
            <a:extLst>
              <a:ext uri="{FF2B5EF4-FFF2-40B4-BE49-F238E27FC236}">
                <a16:creationId xmlns:a16="http://schemas.microsoft.com/office/drawing/2014/main" id="{067CC24E-F327-1FEE-1B82-503ECCD671D5}"/>
              </a:ext>
            </a:extLst>
          </p:cNvPr>
          <p:cNvSpPr/>
          <p:nvPr/>
        </p:nvSpPr>
        <p:spPr>
          <a:xfrm>
            <a:off x="7635240" y="4583551"/>
            <a:ext cx="2084831" cy="2084832"/>
          </a:xfrm>
          <a:prstGeom prst="beve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5719067F-78AD-F07E-63BB-71A3D7A80B83}"/>
              </a:ext>
            </a:extLst>
          </p:cNvPr>
          <p:cNvSpPr txBox="1"/>
          <p:nvPr/>
        </p:nvSpPr>
        <p:spPr>
          <a:xfrm>
            <a:off x="4321174" y="1674674"/>
            <a:ext cx="6437864" cy="1754326"/>
          </a:xfrm>
          <a:prstGeom prst="rect">
            <a:avLst/>
          </a:prstGeom>
          <a:noFill/>
        </p:spPr>
        <p:txBody>
          <a:bodyPr wrap="square">
            <a:spAutoFit/>
          </a:bodyPr>
          <a:lstStyle/>
          <a:p>
            <a:r>
              <a:rPr lang="en-US" sz="3600" b="1" i="0" dirty="0">
                <a:solidFill>
                  <a:srgbClr val="444444"/>
                </a:solidFill>
                <a:effectLst/>
                <a:latin typeface="Roboto" panose="02000000000000000000" pitchFamily="2" charset="0"/>
              </a:rPr>
              <a:t>Autism </a:t>
            </a:r>
            <a:endParaRPr lang="en-US" b="1" i="0" dirty="0">
              <a:solidFill>
                <a:srgbClr val="444444"/>
              </a:solidFill>
              <a:effectLst/>
              <a:latin typeface="Roboto" panose="02000000000000000000" pitchFamily="2" charset="0"/>
            </a:endParaRPr>
          </a:p>
          <a:p>
            <a:endParaRPr lang="en-US" b="1" dirty="0">
              <a:solidFill>
                <a:srgbClr val="444444"/>
              </a:solidFill>
              <a:latin typeface="Roboto" panose="02000000000000000000" pitchFamily="2" charset="0"/>
            </a:endParaRPr>
          </a:p>
          <a:p>
            <a:r>
              <a:rPr lang="en-US" b="0" i="0" dirty="0">
                <a:solidFill>
                  <a:srgbClr val="444444"/>
                </a:solidFill>
                <a:effectLst/>
                <a:latin typeface="Roboto" panose="02000000000000000000" pitchFamily="2" charset="0"/>
              </a:rPr>
              <a:t> is a complex developmental condition involving persistent challenges with social communication, restricted interests, and repetitive behavior. </a:t>
            </a:r>
            <a:endParaRPr lang="en-US" dirty="0"/>
          </a:p>
        </p:txBody>
      </p:sp>
    </p:spTree>
    <p:extLst>
      <p:ext uri="{BB962C8B-B14F-4D97-AF65-F5344CB8AC3E}">
        <p14:creationId xmlns:p14="http://schemas.microsoft.com/office/powerpoint/2010/main" val="7912224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34FC644-1C5D-24DC-7A3D-3A4BC554357B}"/>
              </a:ext>
            </a:extLst>
          </p:cNvPr>
          <p:cNvPicPr>
            <a:picLocks noChangeAspect="1"/>
          </p:cNvPicPr>
          <p:nvPr/>
        </p:nvPicPr>
        <p:blipFill>
          <a:blip r:embed="rId2"/>
          <a:stretch>
            <a:fillRect/>
          </a:stretch>
        </p:blipFill>
        <p:spPr>
          <a:xfrm>
            <a:off x="10051148" y="5409398"/>
            <a:ext cx="2140852" cy="1448602"/>
          </a:xfrm>
          <a:prstGeom prst="rect">
            <a:avLst/>
          </a:prstGeom>
        </p:spPr>
      </p:pic>
      <p:sp>
        <p:nvSpPr>
          <p:cNvPr id="4" name="TextBox 3">
            <a:extLst>
              <a:ext uri="{FF2B5EF4-FFF2-40B4-BE49-F238E27FC236}">
                <a16:creationId xmlns:a16="http://schemas.microsoft.com/office/drawing/2014/main" id="{BE1E48B2-3C0D-41C9-C8AE-6656B966A0CD}"/>
              </a:ext>
            </a:extLst>
          </p:cNvPr>
          <p:cNvSpPr txBox="1"/>
          <p:nvPr/>
        </p:nvSpPr>
        <p:spPr>
          <a:xfrm>
            <a:off x="2105527" y="2514600"/>
            <a:ext cx="6097604" cy="1477328"/>
          </a:xfrm>
          <a:prstGeom prst="rect">
            <a:avLst/>
          </a:prstGeom>
          <a:noFill/>
        </p:spPr>
        <p:txBody>
          <a:bodyPr wrap="square">
            <a:spAutoFit/>
          </a:bodyPr>
          <a:lstStyle/>
          <a:p>
            <a:r>
              <a:rPr lang="en-US" b="0" i="0" dirty="0">
                <a:solidFill>
                  <a:srgbClr val="002938"/>
                </a:solidFill>
                <a:effectLst/>
                <a:latin typeface="UnderstoodSans"/>
              </a:rPr>
              <a:t>Dyslexia is a learning disability in reading. People with dyslexia have trouble reading at a good pace and without mistakes. They may also have a hard time with reading comprehension, spelling, and writing. But these challenges aren’t a problem with intelligence.</a:t>
            </a:r>
            <a:endParaRPr lang="en-US" dirty="0"/>
          </a:p>
        </p:txBody>
      </p:sp>
      <p:sp>
        <p:nvSpPr>
          <p:cNvPr id="3" name="TextBox 2">
            <a:extLst>
              <a:ext uri="{FF2B5EF4-FFF2-40B4-BE49-F238E27FC236}">
                <a16:creationId xmlns:a16="http://schemas.microsoft.com/office/drawing/2014/main" id="{487B4967-AEFB-5612-CAF8-28900315F2F2}"/>
              </a:ext>
            </a:extLst>
          </p:cNvPr>
          <p:cNvSpPr txBox="1"/>
          <p:nvPr/>
        </p:nvSpPr>
        <p:spPr>
          <a:xfrm>
            <a:off x="3214838" y="863942"/>
            <a:ext cx="5496025" cy="646331"/>
          </a:xfrm>
          <a:prstGeom prst="rect">
            <a:avLst/>
          </a:prstGeom>
          <a:noFill/>
        </p:spPr>
        <p:txBody>
          <a:bodyPr wrap="square" rtlCol="0">
            <a:spAutoFit/>
          </a:bodyPr>
          <a:lstStyle/>
          <a:p>
            <a:r>
              <a:rPr lang="en-US" sz="3600" b="1" dirty="0"/>
              <a:t>Dyslexia</a:t>
            </a:r>
            <a:endParaRPr lang="en-US" sz="3600" b="1" kern="1200" dirty="0">
              <a:solidFill>
                <a:schemeClr val="tx1"/>
              </a:solidFill>
              <a:latin typeface="+mn-lt"/>
              <a:ea typeface="+mn-ea"/>
              <a:cs typeface="+mn-cs"/>
            </a:endParaRPr>
          </a:p>
        </p:txBody>
      </p:sp>
      <p:sp>
        <p:nvSpPr>
          <p:cNvPr id="6" name="Explosion: 14 Points 5">
            <a:extLst>
              <a:ext uri="{FF2B5EF4-FFF2-40B4-BE49-F238E27FC236}">
                <a16:creationId xmlns:a16="http://schemas.microsoft.com/office/drawing/2014/main" id="{00B1875E-5F8C-D903-E685-D454F8FADB36}"/>
              </a:ext>
            </a:extLst>
          </p:cNvPr>
          <p:cNvSpPr/>
          <p:nvPr/>
        </p:nvSpPr>
        <p:spPr>
          <a:xfrm>
            <a:off x="9474468" y="2514600"/>
            <a:ext cx="1828800" cy="1828800"/>
          </a:xfrm>
          <a:prstGeom prst="irregularSeal2">
            <a:avLst/>
          </a:prstGeom>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634388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F7D26C5-29FF-F61D-053E-C3D0F0BE1844}"/>
              </a:ext>
            </a:extLst>
          </p:cNvPr>
          <p:cNvPicPr>
            <a:picLocks noChangeAspect="1"/>
          </p:cNvPicPr>
          <p:nvPr/>
        </p:nvPicPr>
        <p:blipFill>
          <a:blip r:embed="rId2"/>
          <a:stretch>
            <a:fillRect/>
          </a:stretch>
        </p:blipFill>
        <p:spPr>
          <a:xfrm>
            <a:off x="11173880" y="6169092"/>
            <a:ext cx="1018120" cy="688908"/>
          </a:xfrm>
          <a:prstGeom prst="rect">
            <a:avLst/>
          </a:prstGeom>
        </p:spPr>
      </p:pic>
      <p:sp>
        <p:nvSpPr>
          <p:cNvPr id="2" name="Pentagon 1">
            <a:extLst>
              <a:ext uri="{FF2B5EF4-FFF2-40B4-BE49-F238E27FC236}">
                <a16:creationId xmlns:a16="http://schemas.microsoft.com/office/drawing/2014/main" id="{4B587ADE-EAC3-7C3B-72ED-BF7B1ED540E6}"/>
              </a:ext>
            </a:extLst>
          </p:cNvPr>
          <p:cNvSpPr/>
          <p:nvPr/>
        </p:nvSpPr>
        <p:spPr>
          <a:xfrm>
            <a:off x="9798517" y="3616071"/>
            <a:ext cx="2184533" cy="1828800"/>
          </a:xfrm>
          <a:prstGeom prst="pentagon">
            <a:avLst/>
          </a:prstGeom>
          <a:ln>
            <a:solidFill>
              <a:srgbClr val="002060"/>
            </a:solidFill>
          </a:ln>
          <a:effectLst>
            <a:glow rad="228600">
              <a:schemeClr val="accent2">
                <a:satMod val="175000"/>
                <a:alpha val="40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58E6B33-F794-20F1-4439-BBD40EE1DF21}"/>
              </a:ext>
            </a:extLst>
          </p:cNvPr>
          <p:cNvSpPr txBox="1"/>
          <p:nvPr/>
        </p:nvSpPr>
        <p:spPr>
          <a:xfrm>
            <a:off x="1989622" y="580543"/>
            <a:ext cx="8212756" cy="1200329"/>
          </a:xfrm>
          <a:prstGeom prst="rect">
            <a:avLst/>
          </a:prstGeom>
          <a:noFill/>
        </p:spPr>
        <p:txBody>
          <a:bodyPr wrap="square">
            <a:spAutoFit/>
          </a:bodyPr>
          <a:lstStyle/>
          <a:p>
            <a:pPr algn="l" fontAlgn="base"/>
            <a:r>
              <a:rPr lang="en-US" sz="3600" b="1" i="0" dirty="0">
                <a:solidFill>
                  <a:srgbClr val="222222"/>
                </a:solidFill>
                <a:effectLst/>
                <a:latin typeface="Lato" panose="020F0502020204030203" pitchFamily="34" charset="0"/>
              </a:rPr>
              <a:t>Behavior Strategies to Help Kids with Autism </a:t>
            </a:r>
            <a:r>
              <a:rPr lang="en-US" sz="3600" b="1" i="0">
                <a:solidFill>
                  <a:srgbClr val="222222"/>
                </a:solidFill>
                <a:effectLst/>
                <a:latin typeface="Lato" panose="020F0502020204030203" pitchFamily="34" charset="0"/>
              </a:rPr>
              <a:t>and Dyslexia</a:t>
            </a:r>
            <a:endParaRPr lang="en-US" sz="3600" b="1" i="0" dirty="0">
              <a:solidFill>
                <a:srgbClr val="222222"/>
              </a:solidFill>
              <a:effectLst/>
              <a:latin typeface="Lato" panose="020F0502020204030203" pitchFamily="34" charset="0"/>
            </a:endParaRPr>
          </a:p>
        </p:txBody>
      </p:sp>
      <p:sp>
        <p:nvSpPr>
          <p:cNvPr id="7" name="TextBox 6">
            <a:extLst>
              <a:ext uri="{FF2B5EF4-FFF2-40B4-BE49-F238E27FC236}">
                <a16:creationId xmlns:a16="http://schemas.microsoft.com/office/drawing/2014/main" id="{D61E62B1-D994-AC4F-D065-CE06B4EE7535}"/>
              </a:ext>
            </a:extLst>
          </p:cNvPr>
          <p:cNvSpPr txBox="1"/>
          <p:nvPr/>
        </p:nvSpPr>
        <p:spPr>
          <a:xfrm rot="10800000" flipV="1">
            <a:off x="1672389" y="2635188"/>
            <a:ext cx="6624587" cy="369332"/>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1 – Let the child know what will happen next.</a:t>
            </a:r>
          </a:p>
        </p:txBody>
      </p:sp>
      <p:sp>
        <p:nvSpPr>
          <p:cNvPr id="9" name="TextBox 8">
            <a:extLst>
              <a:ext uri="{FF2B5EF4-FFF2-40B4-BE49-F238E27FC236}">
                <a16:creationId xmlns:a16="http://schemas.microsoft.com/office/drawing/2014/main" id="{6BBA76AC-DDB0-CF2A-1322-A2ACA2B92F14}"/>
              </a:ext>
            </a:extLst>
          </p:cNvPr>
          <p:cNvSpPr txBox="1"/>
          <p:nvPr/>
        </p:nvSpPr>
        <p:spPr>
          <a:xfrm>
            <a:off x="1672390" y="3246739"/>
            <a:ext cx="6152949" cy="369332"/>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2-Set Expectations, be Consistent, and Follow Through</a:t>
            </a:r>
          </a:p>
        </p:txBody>
      </p:sp>
      <p:sp>
        <p:nvSpPr>
          <p:cNvPr id="11" name="TextBox 10">
            <a:extLst>
              <a:ext uri="{FF2B5EF4-FFF2-40B4-BE49-F238E27FC236}">
                <a16:creationId xmlns:a16="http://schemas.microsoft.com/office/drawing/2014/main" id="{1B00B962-D6DF-3C02-B176-783EE0E9DEDD}"/>
              </a:ext>
            </a:extLst>
          </p:cNvPr>
          <p:cNvSpPr txBox="1"/>
          <p:nvPr/>
        </p:nvSpPr>
        <p:spPr>
          <a:xfrm>
            <a:off x="1672389" y="3724977"/>
            <a:ext cx="5517683" cy="1477328"/>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3 – Acknowledge your child for complying with your requests , tell the child specifically what you expect and allow him to earn privileges for complying with your expectations</a:t>
            </a:r>
          </a:p>
          <a:p>
            <a:pPr algn="l" fontAlgn="base"/>
            <a:endParaRPr lang="en-US" b="0" i="0" dirty="0">
              <a:solidFill>
                <a:srgbClr val="222222"/>
              </a:solidFill>
              <a:effectLst/>
              <a:latin typeface="Lato" panose="020F0502020204030203" pitchFamily="34" charset="0"/>
            </a:endParaRPr>
          </a:p>
        </p:txBody>
      </p:sp>
    </p:spTree>
    <p:extLst>
      <p:ext uri="{BB962C8B-B14F-4D97-AF65-F5344CB8AC3E}">
        <p14:creationId xmlns:p14="http://schemas.microsoft.com/office/powerpoint/2010/main" val="33845764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7" name="Picture 6" descr="C:\Users\User\Dropbox\Jolly Phonics sales\logo sign contracts bank details etc\logo 2.png">
            <a:extLst>
              <a:ext uri="{FF2B5EF4-FFF2-40B4-BE49-F238E27FC236}">
                <a16:creationId xmlns:a16="http://schemas.microsoft.com/office/drawing/2014/main" id="{7537AF3F-429F-AA06-F0DD-E80725AE0F65}"/>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1015445" y="5880895"/>
            <a:ext cx="1260910" cy="977105"/>
          </a:xfrm>
          <a:prstGeom prst="rect">
            <a:avLst/>
          </a:prstGeom>
          <a:noFill/>
        </p:spPr>
      </p:pic>
      <p:sp>
        <p:nvSpPr>
          <p:cNvPr id="2" name="Flowchart: Multidocument 1">
            <a:extLst>
              <a:ext uri="{FF2B5EF4-FFF2-40B4-BE49-F238E27FC236}">
                <a16:creationId xmlns:a16="http://schemas.microsoft.com/office/drawing/2014/main" id="{4DB93D56-920E-2D9C-293B-DED996245E51}"/>
              </a:ext>
            </a:extLst>
          </p:cNvPr>
          <p:cNvSpPr/>
          <p:nvPr/>
        </p:nvSpPr>
        <p:spPr>
          <a:xfrm>
            <a:off x="9310193" y="3328793"/>
            <a:ext cx="2121408" cy="2003462"/>
          </a:xfrm>
          <a:prstGeom prst="flowChartMultidocument">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CD5B8B7-4133-A809-3920-78D2E24B4B4C}"/>
              </a:ext>
            </a:extLst>
          </p:cNvPr>
          <p:cNvSpPr txBox="1"/>
          <p:nvPr/>
        </p:nvSpPr>
        <p:spPr>
          <a:xfrm>
            <a:off x="1941897" y="2321104"/>
            <a:ext cx="6136104" cy="1754326"/>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4 – Give choices</a:t>
            </a:r>
          </a:p>
          <a:p>
            <a:pPr algn="l" fontAlgn="base"/>
            <a:endParaRPr lang="en-US" dirty="0">
              <a:solidFill>
                <a:srgbClr val="222222"/>
              </a:solidFill>
              <a:latin typeface="Lato" panose="020F0502020204030203" pitchFamily="34" charset="0"/>
            </a:endParaRPr>
          </a:p>
          <a:p>
            <a:pPr algn="l" fontAlgn="base"/>
            <a:r>
              <a:rPr lang="en-US" b="0" i="0" dirty="0">
                <a:solidFill>
                  <a:srgbClr val="222222"/>
                </a:solidFill>
                <a:effectLst/>
                <a:latin typeface="Lato" panose="020F0502020204030203" pitchFamily="34" charset="0"/>
              </a:rPr>
              <a:t>5 – For some children with language difficulties, showing the child the activity or toy that he will be utilizing next is helpful to encourage him to move from one activity to another</a:t>
            </a:r>
          </a:p>
        </p:txBody>
      </p:sp>
      <p:sp>
        <p:nvSpPr>
          <p:cNvPr id="8" name="TextBox 7">
            <a:extLst>
              <a:ext uri="{FF2B5EF4-FFF2-40B4-BE49-F238E27FC236}">
                <a16:creationId xmlns:a16="http://schemas.microsoft.com/office/drawing/2014/main" id="{F521A6A9-ED2D-FA99-DB78-8C618D5AAD75}"/>
              </a:ext>
            </a:extLst>
          </p:cNvPr>
          <p:cNvSpPr txBox="1"/>
          <p:nvPr/>
        </p:nvSpPr>
        <p:spPr>
          <a:xfrm>
            <a:off x="1941897" y="4075430"/>
            <a:ext cx="6136104" cy="646331"/>
          </a:xfrm>
          <a:prstGeom prst="rect">
            <a:avLst/>
          </a:prstGeom>
          <a:noFill/>
        </p:spPr>
        <p:txBody>
          <a:bodyPr wrap="square">
            <a:spAutoFit/>
          </a:bodyPr>
          <a:lstStyle/>
          <a:p>
            <a:pPr algn="l" fontAlgn="base"/>
            <a:r>
              <a:rPr lang="en-US" dirty="0">
                <a:solidFill>
                  <a:srgbClr val="222222"/>
                </a:solidFill>
                <a:latin typeface="Lato" panose="020F0502020204030203" pitchFamily="34" charset="0"/>
              </a:rPr>
              <a:t>6 - </a:t>
            </a:r>
            <a:r>
              <a:rPr lang="en-US" b="0" i="0" dirty="0">
                <a:solidFill>
                  <a:srgbClr val="222222"/>
                </a:solidFill>
                <a:effectLst/>
                <a:latin typeface="Lato" panose="020F0502020204030203" pitchFamily="34" charset="0"/>
              </a:rPr>
              <a:t>If possible, use a schedule to let the child know how his day will go</a:t>
            </a:r>
          </a:p>
        </p:txBody>
      </p:sp>
    </p:spTree>
    <p:extLst>
      <p:ext uri="{BB962C8B-B14F-4D97-AF65-F5344CB8AC3E}">
        <p14:creationId xmlns:p14="http://schemas.microsoft.com/office/powerpoint/2010/main" val="3503090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13" name="Picture 12" descr="C:\Users\User\Dropbox\Jolly Phonics sales\logo sign contracts bank details etc\logo 2.png">
            <a:extLst>
              <a:ext uri="{FF2B5EF4-FFF2-40B4-BE49-F238E27FC236}">
                <a16:creationId xmlns:a16="http://schemas.microsoft.com/office/drawing/2014/main" id="{8ADB334F-6185-500F-7CB3-D7E2424973D6}"/>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0879442" y="5880895"/>
            <a:ext cx="1312558" cy="974932"/>
          </a:xfrm>
          <a:prstGeom prst="rect">
            <a:avLst/>
          </a:prstGeom>
          <a:noFill/>
        </p:spPr>
      </p:pic>
      <p:sp>
        <p:nvSpPr>
          <p:cNvPr id="4" name="Arrow: Curved Right 3">
            <a:extLst>
              <a:ext uri="{FF2B5EF4-FFF2-40B4-BE49-F238E27FC236}">
                <a16:creationId xmlns:a16="http://schemas.microsoft.com/office/drawing/2014/main" id="{5499D3C4-4D55-724F-C34B-01C627E6A448}"/>
              </a:ext>
            </a:extLst>
          </p:cNvPr>
          <p:cNvSpPr/>
          <p:nvPr/>
        </p:nvSpPr>
        <p:spPr>
          <a:xfrm>
            <a:off x="7844317" y="694278"/>
            <a:ext cx="1053103" cy="1847688"/>
          </a:xfrm>
          <a:prstGeom prst="curvedRightArrow">
            <a:avLst>
              <a:gd name="adj1" fmla="val 25000"/>
              <a:gd name="adj2" fmla="val 42988"/>
              <a:gd name="adj3" fmla="val 25000"/>
            </a:avLst>
          </a:prstGeom>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Arrow: Curved Left 4">
            <a:extLst>
              <a:ext uri="{FF2B5EF4-FFF2-40B4-BE49-F238E27FC236}">
                <a16:creationId xmlns:a16="http://schemas.microsoft.com/office/drawing/2014/main" id="{F392AD20-A6E3-11B4-7BC6-73CF8A0CC308}"/>
              </a:ext>
            </a:extLst>
          </p:cNvPr>
          <p:cNvSpPr/>
          <p:nvPr/>
        </p:nvSpPr>
        <p:spPr>
          <a:xfrm>
            <a:off x="8897420" y="1767155"/>
            <a:ext cx="1171255" cy="1768388"/>
          </a:xfrm>
          <a:prstGeom prst="curvedLeftArrow">
            <a:avLst/>
          </a:prstGeom>
          <a:solidFill>
            <a:schemeClr val="tx1">
              <a:lumMod val="95000"/>
              <a:lumOff val="5000"/>
            </a:schemeClr>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664A7194-75A5-95CB-871A-D2BAE34938FC}"/>
              </a:ext>
            </a:extLst>
          </p:cNvPr>
          <p:cNvSpPr txBox="1"/>
          <p:nvPr/>
        </p:nvSpPr>
        <p:spPr>
          <a:xfrm>
            <a:off x="1746713" y="1895635"/>
            <a:ext cx="6097604" cy="646331"/>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7– Allow the child to bring a transitional object from one activity to the next.</a:t>
            </a:r>
          </a:p>
        </p:txBody>
      </p:sp>
      <p:sp>
        <p:nvSpPr>
          <p:cNvPr id="8" name="TextBox 7">
            <a:extLst>
              <a:ext uri="{FF2B5EF4-FFF2-40B4-BE49-F238E27FC236}">
                <a16:creationId xmlns:a16="http://schemas.microsoft.com/office/drawing/2014/main" id="{C56F660F-9386-07E8-C369-19E64FD9923A}"/>
              </a:ext>
            </a:extLst>
          </p:cNvPr>
          <p:cNvSpPr txBox="1"/>
          <p:nvPr/>
        </p:nvSpPr>
        <p:spPr>
          <a:xfrm>
            <a:off x="1576136" y="3212377"/>
            <a:ext cx="5498432" cy="646331"/>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8– Distract and redirect problematic behavior instead of saying “stop” or “no.”</a:t>
            </a:r>
          </a:p>
        </p:txBody>
      </p:sp>
      <p:sp>
        <p:nvSpPr>
          <p:cNvPr id="10" name="TextBox 9">
            <a:extLst>
              <a:ext uri="{FF2B5EF4-FFF2-40B4-BE49-F238E27FC236}">
                <a16:creationId xmlns:a16="http://schemas.microsoft.com/office/drawing/2014/main" id="{65D9AB98-92DC-152D-AB6A-0941177E22F7}"/>
              </a:ext>
            </a:extLst>
          </p:cNvPr>
          <p:cNvSpPr txBox="1"/>
          <p:nvPr/>
        </p:nvSpPr>
        <p:spPr>
          <a:xfrm>
            <a:off x="1884145" y="4529119"/>
            <a:ext cx="5594684" cy="923330"/>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9 – If the child seems over stimulated from sensory input, such as in a large crowd, bring him to a quieter place to de-stress.</a:t>
            </a:r>
          </a:p>
        </p:txBody>
      </p:sp>
      <p:sp>
        <p:nvSpPr>
          <p:cNvPr id="9" name="Arrow: Curved Right 8">
            <a:extLst>
              <a:ext uri="{FF2B5EF4-FFF2-40B4-BE49-F238E27FC236}">
                <a16:creationId xmlns:a16="http://schemas.microsoft.com/office/drawing/2014/main" id="{6EFCFDE4-B153-4D5E-515B-575AF46B88A6}"/>
              </a:ext>
            </a:extLst>
          </p:cNvPr>
          <p:cNvSpPr/>
          <p:nvPr/>
        </p:nvSpPr>
        <p:spPr>
          <a:xfrm>
            <a:off x="7748169" y="2717644"/>
            <a:ext cx="1171255" cy="2104613"/>
          </a:xfrm>
          <a:prstGeom prst="curvedRightArrow">
            <a:avLst/>
          </a:prstGeom>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53104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5" name="Picture 24" descr="C:\Users\User\Dropbox\Jolly Phonics sales\logo sign contracts bank details etc\logo 2.png">
            <a:extLst>
              <a:ext uri="{FF2B5EF4-FFF2-40B4-BE49-F238E27FC236}">
                <a16:creationId xmlns:a16="http://schemas.microsoft.com/office/drawing/2014/main" id="{CB680E24-6587-02C8-5FF1-DFDA8A7FCC3D}"/>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rot="10800000" flipH="1" flipV="1">
            <a:off x="10784448" y="5616700"/>
            <a:ext cx="1407552" cy="1192030"/>
          </a:xfrm>
          <a:prstGeom prst="roundRect">
            <a:avLst>
              <a:gd name="adj" fmla="val 50000"/>
            </a:avLst>
          </a:prstGeom>
          <a:no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6" name="AutoShape 2">
            <a:extLst>
              <a:ext uri="{FF2B5EF4-FFF2-40B4-BE49-F238E27FC236}">
                <a16:creationId xmlns:a16="http://schemas.microsoft.com/office/drawing/2014/main" id="{80F33510-C9F4-6AFD-97BB-31E4DFA454A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a:extLst>
              <a:ext uri="{FF2B5EF4-FFF2-40B4-BE49-F238E27FC236}">
                <a16:creationId xmlns:a16="http://schemas.microsoft.com/office/drawing/2014/main" id="{06ABD365-B40D-223A-065E-E5A70C388D40}"/>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Arrow: Up 1">
            <a:extLst>
              <a:ext uri="{FF2B5EF4-FFF2-40B4-BE49-F238E27FC236}">
                <a16:creationId xmlns:a16="http://schemas.microsoft.com/office/drawing/2014/main" id="{AAA6A728-BC76-6E39-B352-D3811B1521A8}"/>
              </a:ext>
            </a:extLst>
          </p:cNvPr>
          <p:cNvSpPr/>
          <p:nvPr/>
        </p:nvSpPr>
        <p:spPr>
          <a:xfrm>
            <a:off x="9782699" y="953133"/>
            <a:ext cx="969264" cy="1956816"/>
          </a:xfrm>
          <a:prstGeom prst="upArrow">
            <a:avLst/>
          </a:prstGeom>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2B520CC-CEB6-D89A-F925-1368CAC7E536}"/>
              </a:ext>
            </a:extLst>
          </p:cNvPr>
          <p:cNvSpPr txBox="1"/>
          <p:nvPr/>
        </p:nvSpPr>
        <p:spPr>
          <a:xfrm>
            <a:off x="2406316" y="1633158"/>
            <a:ext cx="6121666" cy="369332"/>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10 – Make directions clear, short, and concrete.</a:t>
            </a:r>
          </a:p>
        </p:txBody>
      </p:sp>
      <p:sp>
        <p:nvSpPr>
          <p:cNvPr id="9" name="TextBox 8">
            <a:extLst>
              <a:ext uri="{FF2B5EF4-FFF2-40B4-BE49-F238E27FC236}">
                <a16:creationId xmlns:a16="http://schemas.microsoft.com/office/drawing/2014/main" id="{8D6DBECC-9829-34EA-E8ED-48F9A6C5395D}"/>
              </a:ext>
            </a:extLst>
          </p:cNvPr>
          <p:cNvSpPr txBox="1"/>
          <p:nvPr/>
        </p:nvSpPr>
        <p:spPr>
          <a:xfrm>
            <a:off x="2338939" y="2915107"/>
            <a:ext cx="6121666" cy="369332"/>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11 – Take advantage of teachable moments.</a:t>
            </a:r>
          </a:p>
        </p:txBody>
      </p:sp>
      <p:sp>
        <p:nvSpPr>
          <p:cNvPr id="11" name="TextBox 10">
            <a:extLst>
              <a:ext uri="{FF2B5EF4-FFF2-40B4-BE49-F238E27FC236}">
                <a16:creationId xmlns:a16="http://schemas.microsoft.com/office/drawing/2014/main" id="{03CEEA65-3EC1-7679-CE64-50FC4ACFDE69}"/>
              </a:ext>
            </a:extLst>
          </p:cNvPr>
          <p:cNvSpPr txBox="1"/>
          <p:nvPr/>
        </p:nvSpPr>
        <p:spPr>
          <a:xfrm rot="10800000" flipV="1">
            <a:off x="2406316" y="4197056"/>
            <a:ext cx="6217920" cy="646331"/>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12 – When giving tasks, assignments, chores, etc. many children do better if they know when the task will end.</a:t>
            </a:r>
          </a:p>
        </p:txBody>
      </p:sp>
    </p:spTree>
    <p:extLst>
      <p:ext uri="{BB962C8B-B14F-4D97-AF65-F5344CB8AC3E}">
        <p14:creationId xmlns:p14="http://schemas.microsoft.com/office/powerpoint/2010/main" val="62655065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pic>
        <p:nvPicPr>
          <p:cNvPr id="21" name="Picture 20" descr="C:\Users\User\Dropbox\Jolly Phonics sales\logo sign contracts bank details etc\logo 2.png">
            <a:extLst>
              <a:ext uri="{FF2B5EF4-FFF2-40B4-BE49-F238E27FC236}">
                <a16:creationId xmlns:a16="http://schemas.microsoft.com/office/drawing/2014/main" id="{1D4CD643-C8ED-5C0D-56FD-3C11B0EE53F1}"/>
              </a:ext>
            </a:extLst>
          </p:cNvPr>
          <p:cNvPicPr/>
          <p:nvPr/>
        </p:nvPicPr>
        <p:blipFill rotWithShape="1">
          <a:blip r:embed="rId3">
            <a:extLst>
              <a:ext uri="{28A0092B-C50C-407E-A947-70E740481C1C}">
                <a14:useLocalDpi xmlns:a14="http://schemas.microsoft.com/office/drawing/2010/main" val="0"/>
              </a:ext>
            </a:extLst>
          </a:blip>
          <a:srcRect b="20807"/>
          <a:stretch/>
        </p:blipFill>
        <p:spPr bwMode="auto">
          <a:xfrm>
            <a:off x="-1" y="6000996"/>
            <a:ext cx="1077239" cy="857004"/>
          </a:xfrm>
          <a:prstGeom prst="rect">
            <a:avLst/>
          </a:prstGeom>
          <a:noFill/>
          <a:ln>
            <a:noFill/>
          </a:ln>
        </p:spPr>
      </p:pic>
      <p:sp>
        <p:nvSpPr>
          <p:cNvPr id="3" name="Speech Bubble: Rectangle 2">
            <a:extLst>
              <a:ext uri="{FF2B5EF4-FFF2-40B4-BE49-F238E27FC236}">
                <a16:creationId xmlns:a16="http://schemas.microsoft.com/office/drawing/2014/main" id="{4C88CDB8-9DF2-8E0D-3347-37705330A903}"/>
              </a:ext>
            </a:extLst>
          </p:cNvPr>
          <p:cNvSpPr/>
          <p:nvPr/>
        </p:nvSpPr>
        <p:spPr>
          <a:xfrm>
            <a:off x="8296382" y="959297"/>
            <a:ext cx="1828800" cy="1225296"/>
          </a:xfrm>
          <a:prstGeom prst="wedgeRectCallout">
            <a:avLst/>
          </a:prstGeom>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8BA0FBA-8037-8824-D3A8-E2A46DDE395F}"/>
              </a:ext>
            </a:extLst>
          </p:cNvPr>
          <p:cNvSpPr txBox="1"/>
          <p:nvPr/>
        </p:nvSpPr>
        <p:spPr>
          <a:xfrm>
            <a:off x="1797517" y="1778888"/>
            <a:ext cx="6097604" cy="646331"/>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13 – Some children thrive when given structured hands-on or visual activities.</a:t>
            </a:r>
          </a:p>
        </p:txBody>
      </p:sp>
      <p:sp>
        <p:nvSpPr>
          <p:cNvPr id="7" name="TextBox 6">
            <a:extLst>
              <a:ext uri="{FF2B5EF4-FFF2-40B4-BE49-F238E27FC236}">
                <a16:creationId xmlns:a16="http://schemas.microsoft.com/office/drawing/2014/main" id="{E3A9C60B-729C-9DF8-E2C0-DCDB96E86EB1}"/>
              </a:ext>
            </a:extLst>
          </p:cNvPr>
          <p:cNvSpPr txBox="1"/>
          <p:nvPr/>
        </p:nvSpPr>
        <p:spPr>
          <a:xfrm>
            <a:off x="1797517" y="2967335"/>
            <a:ext cx="5065295" cy="923330"/>
          </a:xfrm>
          <a:prstGeom prst="rect">
            <a:avLst/>
          </a:prstGeom>
          <a:noFill/>
        </p:spPr>
        <p:txBody>
          <a:bodyPr wrap="square">
            <a:spAutoFit/>
          </a:bodyPr>
          <a:lstStyle/>
          <a:p>
            <a:pPr algn="l" fontAlgn="base"/>
            <a:r>
              <a:rPr lang="en-US" b="0" i="0" dirty="0">
                <a:solidFill>
                  <a:srgbClr val="222222"/>
                </a:solidFill>
                <a:effectLst/>
                <a:latin typeface="Lato" panose="020F0502020204030203" pitchFamily="34" charset="0"/>
              </a:rPr>
              <a:t> 14 – Stay calm when interacting with the child (I know it can be hard at times but make every effort to be as calm as possible).</a:t>
            </a:r>
          </a:p>
        </p:txBody>
      </p:sp>
    </p:spTree>
    <p:extLst>
      <p:ext uri="{BB962C8B-B14F-4D97-AF65-F5344CB8AC3E}">
        <p14:creationId xmlns:p14="http://schemas.microsoft.com/office/powerpoint/2010/main" val="14004773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70119E-FC45-3600-F986-520D3C62BFDD}"/>
              </a:ext>
            </a:extLst>
          </p:cNvPr>
          <p:cNvSpPr txBox="1"/>
          <p:nvPr/>
        </p:nvSpPr>
        <p:spPr>
          <a:xfrm>
            <a:off x="2090687" y="811355"/>
            <a:ext cx="8010625" cy="646331"/>
          </a:xfrm>
          <a:prstGeom prst="rect">
            <a:avLst/>
          </a:prstGeom>
          <a:noFill/>
        </p:spPr>
        <p:txBody>
          <a:bodyPr wrap="square">
            <a:spAutoFit/>
          </a:bodyPr>
          <a:lstStyle/>
          <a:p>
            <a:pPr algn="l"/>
            <a:r>
              <a:rPr lang="en-US" sz="3600" b="1" dirty="0">
                <a:solidFill>
                  <a:srgbClr val="333333"/>
                </a:solidFill>
                <a:latin typeface="Source Sans Pro" panose="020B0503030403020204" pitchFamily="34" charset="0"/>
              </a:rPr>
              <a:t>W</a:t>
            </a:r>
            <a:r>
              <a:rPr lang="en-US" sz="3600" b="1" i="0" dirty="0">
                <a:solidFill>
                  <a:srgbClr val="333333"/>
                </a:solidFill>
                <a:effectLst/>
                <a:latin typeface="Source Sans Pro" panose="020B0503030403020204" pitchFamily="34" charset="0"/>
              </a:rPr>
              <a:t>ays to support learners with dyslexia</a:t>
            </a:r>
          </a:p>
        </p:txBody>
      </p:sp>
      <p:sp>
        <p:nvSpPr>
          <p:cNvPr id="5" name="TextBox 4">
            <a:extLst>
              <a:ext uri="{FF2B5EF4-FFF2-40B4-BE49-F238E27FC236}">
                <a16:creationId xmlns:a16="http://schemas.microsoft.com/office/drawing/2014/main" id="{C5475FAE-56C7-EFAC-E1B9-D64CFDAA127E}"/>
              </a:ext>
            </a:extLst>
          </p:cNvPr>
          <p:cNvSpPr txBox="1"/>
          <p:nvPr/>
        </p:nvSpPr>
        <p:spPr>
          <a:xfrm>
            <a:off x="2865922" y="2012920"/>
            <a:ext cx="6097604" cy="369332"/>
          </a:xfrm>
          <a:prstGeom prst="rect">
            <a:avLst/>
          </a:prstGeom>
          <a:noFill/>
        </p:spPr>
        <p:txBody>
          <a:bodyPr wrap="square">
            <a:spAutoFit/>
          </a:bodyPr>
          <a:lstStyle/>
          <a:p>
            <a:pPr algn="l"/>
            <a:r>
              <a:rPr lang="en-US" b="1" i="0" dirty="0">
                <a:solidFill>
                  <a:srgbClr val="333333"/>
                </a:solidFill>
                <a:effectLst/>
                <a:latin typeface="Source Sans Pro" panose="020B0503030403020204" pitchFamily="34" charset="0"/>
              </a:rPr>
              <a:t>1. Create a supportive and collaborative classroom culture</a:t>
            </a:r>
          </a:p>
        </p:txBody>
      </p:sp>
      <p:sp>
        <p:nvSpPr>
          <p:cNvPr id="7" name="TextBox 6">
            <a:extLst>
              <a:ext uri="{FF2B5EF4-FFF2-40B4-BE49-F238E27FC236}">
                <a16:creationId xmlns:a16="http://schemas.microsoft.com/office/drawing/2014/main" id="{1A990619-D19F-95BF-E51A-1C4FC48B7F74}"/>
              </a:ext>
            </a:extLst>
          </p:cNvPr>
          <p:cNvSpPr txBox="1"/>
          <p:nvPr/>
        </p:nvSpPr>
        <p:spPr>
          <a:xfrm>
            <a:off x="2865922" y="2802192"/>
            <a:ext cx="6097604" cy="369332"/>
          </a:xfrm>
          <a:prstGeom prst="rect">
            <a:avLst/>
          </a:prstGeom>
          <a:noFill/>
        </p:spPr>
        <p:txBody>
          <a:bodyPr wrap="square">
            <a:spAutoFit/>
          </a:bodyPr>
          <a:lstStyle/>
          <a:p>
            <a:pPr algn="l"/>
            <a:r>
              <a:rPr lang="en-US" b="1" i="0" dirty="0">
                <a:solidFill>
                  <a:srgbClr val="333333"/>
                </a:solidFill>
                <a:effectLst/>
                <a:latin typeface="Source Sans Pro" panose="020B0503030403020204" pitchFamily="34" charset="0"/>
              </a:rPr>
              <a:t>2. Use multisensory input and activities</a:t>
            </a:r>
          </a:p>
        </p:txBody>
      </p:sp>
      <p:sp>
        <p:nvSpPr>
          <p:cNvPr id="9" name="TextBox 8">
            <a:extLst>
              <a:ext uri="{FF2B5EF4-FFF2-40B4-BE49-F238E27FC236}">
                <a16:creationId xmlns:a16="http://schemas.microsoft.com/office/drawing/2014/main" id="{7835EBB5-092B-67E8-22F1-2030F2B8B963}"/>
              </a:ext>
            </a:extLst>
          </p:cNvPr>
          <p:cNvSpPr txBox="1"/>
          <p:nvPr/>
        </p:nvSpPr>
        <p:spPr>
          <a:xfrm>
            <a:off x="2905626" y="3545122"/>
            <a:ext cx="6018196" cy="369332"/>
          </a:xfrm>
          <a:prstGeom prst="rect">
            <a:avLst/>
          </a:prstGeom>
          <a:noFill/>
        </p:spPr>
        <p:txBody>
          <a:bodyPr wrap="square">
            <a:spAutoFit/>
          </a:bodyPr>
          <a:lstStyle/>
          <a:p>
            <a:pPr algn="l"/>
            <a:r>
              <a:rPr lang="en-US" b="1" i="0" dirty="0">
                <a:solidFill>
                  <a:srgbClr val="333333"/>
                </a:solidFill>
                <a:effectLst/>
                <a:latin typeface="Source Sans Pro" panose="020B0503030403020204" pitchFamily="34" charset="0"/>
              </a:rPr>
              <a:t>3. Offer learners choices</a:t>
            </a:r>
          </a:p>
        </p:txBody>
      </p:sp>
      <p:sp>
        <p:nvSpPr>
          <p:cNvPr id="11" name="TextBox 10">
            <a:extLst>
              <a:ext uri="{FF2B5EF4-FFF2-40B4-BE49-F238E27FC236}">
                <a16:creationId xmlns:a16="http://schemas.microsoft.com/office/drawing/2014/main" id="{79EAD772-7EE9-D027-514E-E6A5E5CFD6FB}"/>
              </a:ext>
            </a:extLst>
          </p:cNvPr>
          <p:cNvSpPr txBox="1"/>
          <p:nvPr/>
        </p:nvSpPr>
        <p:spPr>
          <a:xfrm>
            <a:off x="2865922" y="4288052"/>
            <a:ext cx="6097604" cy="369332"/>
          </a:xfrm>
          <a:prstGeom prst="rect">
            <a:avLst/>
          </a:prstGeom>
          <a:noFill/>
        </p:spPr>
        <p:txBody>
          <a:bodyPr wrap="square">
            <a:spAutoFit/>
          </a:bodyPr>
          <a:lstStyle/>
          <a:p>
            <a:pPr algn="l"/>
            <a:r>
              <a:rPr lang="en-US" b="1" i="0" dirty="0">
                <a:solidFill>
                  <a:srgbClr val="333333"/>
                </a:solidFill>
                <a:effectLst/>
                <a:latin typeface="Source Sans Pro" panose="020B0503030403020204" pitchFamily="34" charset="0"/>
              </a:rPr>
              <a:t>4. Present new language in small and manageable chunks</a:t>
            </a:r>
          </a:p>
        </p:txBody>
      </p:sp>
      <p:sp>
        <p:nvSpPr>
          <p:cNvPr id="13" name="TextBox 12">
            <a:extLst>
              <a:ext uri="{FF2B5EF4-FFF2-40B4-BE49-F238E27FC236}">
                <a16:creationId xmlns:a16="http://schemas.microsoft.com/office/drawing/2014/main" id="{A61D6DAE-D62C-8F67-66A9-96750F50D653}"/>
              </a:ext>
            </a:extLst>
          </p:cNvPr>
          <p:cNvSpPr txBox="1"/>
          <p:nvPr/>
        </p:nvSpPr>
        <p:spPr>
          <a:xfrm>
            <a:off x="2905626" y="5030982"/>
            <a:ext cx="6287703" cy="369332"/>
          </a:xfrm>
          <a:prstGeom prst="rect">
            <a:avLst/>
          </a:prstGeom>
          <a:noFill/>
        </p:spPr>
        <p:txBody>
          <a:bodyPr wrap="square">
            <a:spAutoFit/>
          </a:bodyPr>
          <a:lstStyle/>
          <a:p>
            <a:pPr algn="l"/>
            <a:r>
              <a:rPr lang="en-US" b="1" i="0" dirty="0">
                <a:solidFill>
                  <a:srgbClr val="333333"/>
                </a:solidFill>
                <a:effectLst/>
                <a:latin typeface="Source Sans Pro" panose="020B0503030403020204" pitchFamily="34" charset="0"/>
              </a:rPr>
              <a:t>5. Try different approaches to giving feedback</a:t>
            </a:r>
          </a:p>
        </p:txBody>
      </p:sp>
      <p:pic>
        <p:nvPicPr>
          <p:cNvPr id="14" name="Picture 13">
            <a:extLst>
              <a:ext uri="{FF2B5EF4-FFF2-40B4-BE49-F238E27FC236}">
                <a16:creationId xmlns:a16="http://schemas.microsoft.com/office/drawing/2014/main" id="{8E001EB6-97C1-A560-CA71-D8EE7A4690AE}"/>
              </a:ext>
            </a:extLst>
          </p:cNvPr>
          <p:cNvPicPr>
            <a:picLocks noChangeAspect="1"/>
          </p:cNvPicPr>
          <p:nvPr/>
        </p:nvPicPr>
        <p:blipFill>
          <a:blip r:embed="rId2">
            <a:alphaModFix amt="50000"/>
          </a:blip>
          <a:stretch>
            <a:fillRect/>
          </a:stretch>
        </p:blipFill>
        <p:spPr>
          <a:xfrm>
            <a:off x="8550442" y="5402095"/>
            <a:ext cx="3562350" cy="1420528"/>
          </a:xfrm>
          <a:prstGeom prst="rect">
            <a:avLst/>
          </a:prstGeom>
          <a:ln>
            <a:noFill/>
          </a:ln>
          <a:effectLst>
            <a:softEdge rad="112500"/>
          </a:effectLst>
        </p:spPr>
      </p:pic>
      <p:pic>
        <p:nvPicPr>
          <p:cNvPr id="16" name="Picture 15">
            <a:extLst>
              <a:ext uri="{FF2B5EF4-FFF2-40B4-BE49-F238E27FC236}">
                <a16:creationId xmlns:a16="http://schemas.microsoft.com/office/drawing/2014/main" id="{084A551F-87CF-4325-F948-4690C883C868}"/>
              </a:ext>
            </a:extLst>
          </p:cNvPr>
          <p:cNvPicPr>
            <a:picLocks noChangeAspect="1"/>
          </p:cNvPicPr>
          <p:nvPr/>
        </p:nvPicPr>
        <p:blipFill>
          <a:blip r:embed="rId3"/>
          <a:stretch>
            <a:fillRect/>
          </a:stretch>
        </p:blipFill>
        <p:spPr>
          <a:xfrm>
            <a:off x="0" y="5998389"/>
            <a:ext cx="1079086" cy="859611"/>
          </a:xfrm>
          <a:prstGeom prst="rect">
            <a:avLst/>
          </a:prstGeom>
        </p:spPr>
      </p:pic>
    </p:spTree>
    <p:extLst>
      <p:ext uri="{BB962C8B-B14F-4D97-AF65-F5344CB8AC3E}">
        <p14:creationId xmlns:p14="http://schemas.microsoft.com/office/powerpoint/2010/main" val="2232955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3855</TotalTime>
  <Words>400</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Corbel</vt:lpstr>
      <vt:lpstr>Lato</vt:lpstr>
      <vt:lpstr>Roboto</vt:lpstr>
      <vt:lpstr>Source Sans Pro</vt:lpstr>
      <vt:lpstr>UnderstoodSans</vt:lpstr>
      <vt:lpstr>Parallax</vt:lpstr>
      <vt:lpstr>Preschool Professional 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Jolly Phonics Training Course</dc:title>
  <dc:creator>Administrator</dc:creator>
  <cp:lastModifiedBy>Sabeen Asad</cp:lastModifiedBy>
  <cp:revision>67</cp:revision>
  <dcterms:created xsi:type="dcterms:W3CDTF">2019-04-05T04:13:32Z</dcterms:created>
  <dcterms:modified xsi:type="dcterms:W3CDTF">2022-07-25T16:39:53Z</dcterms:modified>
</cp:coreProperties>
</file>