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7"/>
  </p:notesMasterIdLst>
  <p:sldIdLst>
    <p:sldId id="256" r:id="rId2"/>
    <p:sldId id="1693" r:id="rId3"/>
    <p:sldId id="1706" r:id="rId4"/>
    <p:sldId id="1707" r:id="rId5"/>
    <p:sldId id="1709" r:id="rId6"/>
    <p:sldId id="1710" r:id="rId7"/>
    <p:sldId id="1715" r:id="rId8"/>
    <p:sldId id="1708" r:id="rId9"/>
    <p:sldId id="1713" r:id="rId10"/>
    <p:sldId id="1716" r:id="rId11"/>
    <p:sldId id="1717" r:id="rId12"/>
    <p:sldId id="1718" r:id="rId13"/>
    <p:sldId id="1719" r:id="rId14"/>
    <p:sldId id="1720"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elcome" initials="W" lastIdx="1" clrIdx="0">
    <p:extLst>
      <p:ext uri="{19B8F6BF-5375-455C-9EA6-DF929625EA0E}">
        <p15:presenceInfo xmlns:p15="http://schemas.microsoft.com/office/powerpoint/2012/main" userId="3f9a684b38a1069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285" autoAdjust="0"/>
  </p:normalViewPr>
  <p:slideViewPr>
    <p:cSldViewPr snapToGrid="0">
      <p:cViewPr>
        <p:scale>
          <a:sx n="62" d="100"/>
          <a:sy n="62" d="100"/>
        </p:scale>
        <p:origin x="108" y="3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2C787E-2743-42D0-B880-15F3202F04EF}" type="datetimeFigureOut">
              <a:rPr lang="en-US" smtClean="0"/>
              <a:pPr/>
              <a:t>7/21/2022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ED5362-FF47-4C7A-BD47-26B8AFE9CCC6}" type="slidenum">
              <a:rPr lang="en-US" smtClean="0"/>
              <a:pPr/>
              <a:t>‹#›</a:t>
            </a:fld>
            <a:endParaRPr lang="en-US"/>
          </a:p>
        </p:txBody>
      </p:sp>
    </p:spTree>
    <p:extLst>
      <p:ext uri="{BB962C8B-B14F-4D97-AF65-F5344CB8AC3E}">
        <p14:creationId xmlns:p14="http://schemas.microsoft.com/office/powerpoint/2010/main" val="1223319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7/21/2022</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7/21/2022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7/21/2022</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ww.infomontessori.com/language/handwriting-chalkboards.htm" TargetMode="External"/><Relationship Id="rId3" Type="http://schemas.openxmlformats.org/officeDocument/2006/relationships/image" Target="../media/image14.png"/><Relationship Id="rId7" Type="http://schemas.openxmlformats.org/officeDocument/2006/relationships/hyperlink" Target="http://www.montessoriservices.com/ideas-insights/take-another-look-at-the-metal-insets"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hyperlink" Target="https://www.maitrilearning.com/collections/movable-alphabets" TargetMode="External"/><Relationship Id="rId5" Type="http://schemas.openxmlformats.org/officeDocument/2006/relationships/hyperlink" Target="https://www.maitrilearning.com/collections/movable-alphabets/products/phonogram-alphabet" TargetMode="External"/><Relationship Id="rId4" Type="http://schemas.openxmlformats.org/officeDocument/2006/relationships/hyperlink" Target="https://www.maitrilearning.com/collections/movable-alphabets/products/traditional-movable-alphabet" TargetMode="External"/><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pbs.org/wholechild/providers/talk.html" TargetMode="External"/><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hyperlink" Target="http://www.trinitydc.edu/continuing-education/2014/02/26/importance-of-language-why-learning-a-second-language-is-important/"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gif"/></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maitrilearning.com/collections/vocabulary-cards" TargetMode="External"/><Relationship Id="rId7"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hyperlink" Target="https://www.maitrilearning.com/collections/digital" TargetMode="External"/><Relationship Id="rId5" Type="http://schemas.openxmlformats.org/officeDocument/2006/relationships/hyperlink" Target="https://www.maitrilearning.com/collections/geography-cards" TargetMode="External"/><Relationship Id="rId4" Type="http://schemas.openxmlformats.org/officeDocument/2006/relationships/hyperlink" Target="https://www.maitrilearning.com/collections/matching-card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7200" b="1" dirty="0"/>
              <a:t>Preschool Professional Course</a:t>
            </a:r>
          </a:p>
        </p:txBody>
      </p:sp>
      <p:pic>
        <p:nvPicPr>
          <p:cNvPr id="4" name="Picture 3" descr="C:\Users\User\Dropbox\Jolly Phonics sales\logo sign contracts bank details etc\logo 2.png"/>
          <p:cNvPicPr/>
          <p:nvPr/>
        </p:nvPicPr>
        <p:blipFill rotWithShape="1">
          <a:blip r:embed="rId2">
            <a:extLst>
              <a:ext uri="{28A0092B-C50C-407E-A947-70E740481C1C}">
                <a14:useLocalDpi xmlns:a14="http://schemas.microsoft.com/office/drawing/2010/main" val="0"/>
              </a:ext>
            </a:extLst>
          </a:blip>
          <a:srcRect b="20807"/>
          <a:stretch/>
        </p:blipFill>
        <p:spPr bwMode="auto">
          <a:xfrm>
            <a:off x="9764296" y="0"/>
            <a:ext cx="2427704" cy="1180818"/>
          </a:xfrm>
          <a:prstGeom prst="rect">
            <a:avLst/>
          </a:prstGeom>
          <a:noFill/>
          <a:ln>
            <a:noFill/>
          </a:ln>
        </p:spPr>
      </p:pic>
      <p:sp>
        <p:nvSpPr>
          <p:cNvPr id="6" name="Subtitle 5">
            <a:extLst>
              <a:ext uri="{FF2B5EF4-FFF2-40B4-BE49-F238E27FC236}">
                <a16:creationId xmlns:a16="http://schemas.microsoft.com/office/drawing/2014/main" id="{A3441B42-A9DB-6546-13C8-E337B9503AAB}"/>
              </a:ext>
            </a:extLst>
          </p:cNvPr>
          <p:cNvSpPr>
            <a:spLocks noGrp="1"/>
          </p:cNvSpPr>
          <p:nvPr>
            <p:ph type="subTitle" idx="1"/>
          </p:nvPr>
        </p:nvSpPr>
        <p:spPr>
          <a:xfrm>
            <a:off x="4515377" y="3996266"/>
            <a:ext cx="3935603" cy="2163901"/>
          </a:xfrm>
        </p:spPr>
        <p:txBody>
          <a:bodyPr>
            <a:normAutofit fontScale="77500" lnSpcReduction="20000"/>
          </a:bodyPr>
          <a:lstStyle/>
          <a:p>
            <a:r>
              <a:rPr lang="en-US" dirty="0"/>
              <a:t>Montessori</a:t>
            </a:r>
          </a:p>
          <a:p>
            <a:endParaRPr lang="en-US" dirty="0"/>
          </a:p>
          <a:p>
            <a:r>
              <a:rPr lang="en-US" dirty="0"/>
              <a:t>Module 6</a:t>
            </a:r>
          </a:p>
          <a:p>
            <a:r>
              <a:rPr lang="en-US" dirty="0"/>
              <a:t>Language :Zone of proximal development</a:t>
            </a:r>
          </a:p>
          <a:p>
            <a:br>
              <a:rPr lang="en-US" dirty="0"/>
            </a:br>
            <a:br>
              <a:rPr lang="en-US" dirty="0"/>
            </a:br>
            <a:endParaRPr lang="en-US" dirty="0"/>
          </a:p>
        </p:txBody>
      </p:sp>
    </p:spTree>
    <p:extLst>
      <p:ext uri="{BB962C8B-B14F-4D97-AF65-F5344CB8AC3E}">
        <p14:creationId xmlns:p14="http://schemas.microsoft.com/office/powerpoint/2010/main" val="105073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260ACC13-B825-49F3-93DE-C8B8F2FA37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5" name="Freeform 6">
              <a:extLst>
                <a:ext uri="{FF2B5EF4-FFF2-40B4-BE49-F238E27FC236}">
                  <a16:creationId xmlns:a16="http://schemas.microsoft.com/office/drawing/2014/main" id="{F947B31F-CA03-4793-845D-FD86BABC1A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6" name="Freeform 7">
              <a:extLst>
                <a:ext uri="{FF2B5EF4-FFF2-40B4-BE49-F238E27FC236}">
                  <a16:creationId xmlns:a16="http://schemas.microsoft.com/office/drawing/2014/main" id="{DCDDE94D-F78C-4A48-AEA6-E922FC99A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7" name="Freeform 8">
              <a:extLst>
                <a:ext uri="{FF2B5EF4-FFF2-40B4-BE49-F238E27FC236}">
                  <a16:creationId xmlns:a16="http://schemas.microsoft.com/office/drawing/2014/main" id="{3445A886-F3CA-4DE4-90D7-535F9707B7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8" name="Freeform 9">
              <a:extLst>
                <a:ext uri="{FF2B5EF4-FFF2-40B4-BE49-F238E27FC236}">
                  <a16:creationId xmlns:a16="http://schemas.microsoft.com/office/drawing/2014/main" id="{A8999CB6-C053-418B-AE37-E470804D2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9" name="Freeform 10">
              <a:extLst>
                <a:ext uri="{FF2B5EF4-FFF2-40B4-BE49-F238E27FC236}">
                  <a16:creationId xmlns:a16="http://schemas.microsoft.com/office/drawing/2014/main" id="{81EA3E26-BFCD-4396-AE8A-2A9828BFF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0" name="Freeform 11">
              <a:extLst>
                <a:ext uri="{FF2B5EF4-FFF2-40B4-BE49-F238E27FC236}">
                  <a16:creationId xmlns:a16="http://schemas.microsoft.com/office/drawing/2014/main" id="{5F9BC582-73A6-4D8A-8738-E36476489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22" name="Rectangle 21">
            <a:extLst>
              <a:ext uri="{FF2B5EF4-FFF2-40B4-BE49-F238E27FC236}">
                <a16:creationId xmlns:a16="http://schemas.microsoft.com/office/drawing/2014/main" id="{6AD30037-67ED-4367-9BE0-45787510B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613F810-C4BB-625B-E0CC-845C6E28328E}"/>
              </a:ext>
            </a:extLst>
          </p:cNvPr>
          <p:cNvPicPr>
            <a:picLocks noChangeAspect="1"/>
          </p:cNvPicPr>
          <p:nvPr/>
        </p:nvPicPr>
        <p:blipFill rotWithShape="1">
          <a:blip r:embed="rId3"/>
          <a:srcRect r="2" b="2938"/>
          <a:stretch/>
        </p:blipFill>
        <p:spPr>
          <a:xfrm>
            <a:off x="6892924" y="10"/>
            <a:ext cx="5299077" cy="6857990"/>
          </a:xfrm>
          <a:custGeom>
            <a:avLst/>
            <a:gdLst/>
            <a:ahLst/>
            <a:cxnLst/>
            <a:rect l="l" t="t" r="r" b="b"/>
            <a:pathLst>
              <a:path w="5299077" h="6858000">
                <a:moveTo>
                  <a:pt x="836871" y="0"/>
                </a:moveTo>
                <a:lnTo>
                  <a:pt x="5299077" y="0"/>
                </a:lnTo>
                <a:lnTo>
                  <a:pt x="5299077" y="6858000"/>
                </a:lnTo>
                <a:lnTo>
                  <a:pt x="1911312" y="6858000"/>
                </a:lnTo>
                <a:lnTo>
                  <a:pt x="0" y="5333999"/>
                </a:lnTo>
                <a:close/>
              </a:path>
            </a:pathLst>
          </a:custGeom>
        </p:spPr>
      </p:pic>
      <p:grpSp>
        <p:nvGrpSpPr>
          <p:cNvPr id="24" name="Group 23">
            <a:extLst>
              <a:ext uri="{FF2B5EF4-FFF2-40B4-BE49-F238E27FC236}">
                <a16:creationId xmlns:a16="http://schemas.microsoft.com/office/drawing/2014/main" id="{50841A4E-5BC1-44B4-83CF-D524E8AEAD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32760" y="0"/>
            <a:ext cx="2436813" cy="6858001"/>
            <a:chOff x="1320800" y="0"/>
            <a:chExt cx="2436813" cy="6858001"/>
          </a:xfrm>
        </p:grpSpPr>
        <p:sp>
          <p:nvSpPr>
            <p:cNvPr id="25" name="Freeform 6">
              <a:extLst>
                <a:ext uri="{FF2B5EF4-FFF2-40B4-BE49-F238E27FC236}">
                  <a16:creationId xmlns:a16="http://schemas.microsoft.com/office/drawing/2014/main" id="{BF371BCC-8954-44E2-8C4F-29DC188727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6" name="Freeform 7">
              <a:extLst>
                <a:ext uri="{FF2B5EF4-FFF2-40B4-BE49-F238E27FC236}">
                  <a16:creationId xmlns:a16="http://schemas.microsoft.com/office/drawing/2014/main" id="{CD3505BE-B420-41C5-BE34-3E7652D37A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7" name="Freeform 8">
              <a:extLst>
                <a:ext uri="{FF2B5EF4-FFF2-40B4-BE49-F238E27FC236}">
                  <a16:creationId xmlns:a16="http://schemas.microsoft.com/office/drawing/2014/main" id="{4B68A05B-A78B-4D59-8CF9-1900731A2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8" name="Freeform 9">
              <a:extLst>
                <a:ext uri="{FF2B5EF4-FFF2-40B4-BE49-F238E27FC236}">
                  <a16:creationId xmlns:a16="http://schemas.microsoft.com/office/drawing/2014/main" id="{84D57A01-C112-4FF2-B5ED-0B762AAD9C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9" name="Freeform 10">
              <a:extLst>
                <a:ext uri="{FF2B5EF4-FFF2-40B4-BE49-F238E27FC236}">
                  <a16:creationId xmlns:a16="http://schemas.microsoft.com/office/drawing/2014/main" id="{6CCCCDF1-5D4F-4CA1-8400-DFBB96BB0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0" name="Freeform 11">
              <a:extLst>
                <a:ext uri="{FF2B5EF4-FFF2-40B4-BE49-F238E27FC236}">
                  <a16:creationId xmlns:a16="http://schemas.microsoft.com/office/drawing/2014/main" id="{20A090B2-5344-43CD-BC70-A6D44F15E8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5" name="TextBox 4">
            <a:extLst>
              <a:ext uri="{FF2B5EF4-FFF2-40B4-BE49-F238E27FC236}">
                <a16:creationId xmlns:a16="http://schemas.microsoft.com/office/drawing/2014/main" id="{EB41E20B-6C05-DBD7-3B0E-909D47AD9F3A}"/>
              </a:ext>
            </a:extLst>
          </p:cNvPr>
          <p:cNvSpPr txBox="1"/>
          <p:nvPr/>
        </p:nvSpPr>
        <p:spPr>
          <a:xfrm>
            <a:off x="643468" y="2666999"/>
            <a:ext cx="5260680" cy="3124201"/>
          </a:xfrm>
          <a:prstGeom prst="rect">
            <a:avLst/>
          </a:prstGeom>
        </p:spPr>
        <p:txBody>
          <a:bodyPr vert="horz" lIns="91440" tIns="45720" rIns="91440" bIns="45720" rtlCol="0" anchor="ctr">
            <a:normAutofit/>
          </a:bodyPr>
          <a:lstStyle/>
          <a:p>
            <a:pPr fontAlgn="base">
              <a:lnSpc>
                <a:spcPct val="90000"/>
              </a:lnSpc>
              <a:spcBef>
                <a:spcPct val="20000"/>
              </a:spcBef>
              <a:spcAft>
                <a:spcPts val="600"/>
              </a:spcAft>
              <a:buClr>
                <a:schemeClr val="accent1">
                  <a:lumMod val="75000"/>
                </a:schemeClr>
              </a:buClr>
              <a:buSzPct val="145000"/>
              <a:buFont typeface="Arial"/>
              <a:buChar char="•"/>
            </a:pPr>
            <a:r>
              <a:rPr lang="en-US" sz="2000" b="1" i="1"/>
              <a:t>Step 3: Writing</a:t>
            </a:r>
            <a:endParaRPr lang="en-US" sz="2000" b="1" i="0"/>
          </a:p>
          <a:p>
            <a:pPr fontAlgn="base">
              <a:lnSpc>
                <a:spcPct val="90000"/>
              </a:lnSpc>
              <a:spcBef>
                <a:spcPct val="20000"/>
              </a:spcBef>
              <a:spcAft>
                <a:spcPts val="600"/>
              </a:spcAft>
              <a:buClr>
                <a:schemeClr val="accent1">
                  <a:lumMod val="75000"/>
                </a:schemeClr>
              </a:buClr>
              <a:buSzPct val="145000"/>
              <a:buFont typeface="Arial"/>
              <a:buChar char="•"/>
            </a:pPr>
            <a:r>
              <a:rPr lang="en-US" sz="2000" b="1" i="0"/>
              <a:t>Materials</a:t>
            </a:r>
          </a:p>
          <a:p>
            <a:pPr marL="742950" lvl="1" indent="-285750" fontAlgn="base">
              <a:lnSpc>
                <a:spcPct val="90000"/>
              </a:lnSpc>
              <a:spcBef>
                <a:spcPct val="20000"/>
              </a:spcBef>
              <a:spcAft>
                <a:spcPts val="600"/>
              </a:spcAft>
              <a:buClr>
                <a:schemeClr val="accent1">
                  <a:lumMod val="75000"/>
                </a:schemeClr>
              </a:buClr>
              <a:buSzPct val="145000"/>
              <a:buFont typeface="Arial"/>
              <a:buChar char="•"/>
            </a:pPr>
            <a:r>
              <a:rPr lang="en-US" sz="2000" b="0" i="0" u="sng">
                <a:hlinkClick r:id="rId4" tooltip="Montessori movable alphabet"/>
              </a:rPr>
              <a:t>Traditional Movable Alphabet</a:t>
            </a:r>
            <a:endParaRPr lang="en-US" sz="2000" b="0" i="0"/>
          </a:p>
          <a:p>
            <a:pPr marL="742950" lvl="1" indent="-285750" fontAlgn="base">
              <a:lnSpc>
                <a:spcPct val="90000"/>
              </a:lnSpc>
              <a:spcBef>
                <a:spcPct val="20000"/>
              </a:spcBef>
              <a:spcAft>
                <a:spcPts val="600"/>
              </a:spcAft>
              <a:buClr>
                <a:schemeClr val="accent1">
                  <a:lumMod val="75000"/>
                </a:schemeClr>
              </a:buClr>
              <a:buSzPct val="145000"/>
              <a:buFont typeface="Arial"/>
              <a:buChar char="•"/>
            </a:pPr>
            <a:r>
              <a:rPr lang="en-US" sz="2000" b="0" i="0" u="sng">
                <a:hlinkClick r:id="rId5" tooltip="Montessori phonogram movable alphabet"/>
              </a:rPr>
              <a:t>Phonogram Movable Alphabet</a:t>
            </a:r>
            <a:endParaRPr lang="en-US" sz="2000" b="0" i="0"/>
          </a:p>
          <a:p>
            <a:pPr marL="742950" lvl="1" indent="-285750" fontAlgn="base">
              <a:lnSpc>
                <a:spcPct val="90000"/>
              </a:lnSpc>
              <a:spcBef>
                <a:spcPct val="20000"/>
              </a:spcBef>
              <a:spcAft>
                <a:spcPts val="600"/>
              </a:spcAft>
              <a:buClr>
                <a:schemeClr val="accent1">
                  <a:lumMod val="75000"/>
                </a:schemeClr>
              </a:buClr>
              <a:buSzPct val="145000"/>
              <a:buFont typeface="Arial"/>
              <a:buChar char="•"/>
            </a:pPr>
            <a:r>
              <a:rPr lang="en-US" sz="2000" b="0" i="0" u="sng">
                <a:hlinkClick r:id="rId6" tooltip="Montessori movable alphabets"/>
              </a:rPr>
              <a:t>Red/Blue/Black (Phonogram) movable alphabets</a:t>
            </a:r>
            <a:endParaRPr lang="en-US" sz="2000" b="0" i="0"/>
          </a:p>
          <a:p>
            <a:pPr marL="742950" lvl="1" indent="-285750" fontAlgn="base">
              <a:lnSpc>
                <a:spcPct val="90000"/>
              </a:lnSpc>
              <a:spcBef>
                <a:spcPct val="20000"/>
              </a:spcBef>
              <a:spcAft>
                <a:spcPts val="600"/>
              </a:spcAft>
              <a:buClr>
                <a:schemeClr val="accent1">
                  <a:lumMod val="75000"/>
                </a:schemeClr>
              </a:buClr>
              <a:buSzPct val="145000"/>
              <a:buFont typeface="Arial"/>
              <a:buChar char="•"/>
            </a:pPr>
            <a:r>
              <a:rPr lang="en-US" sz="2000" b="0" i="0" u="sng">
                <a:hlinkClick r:id="rId7"/>
              </a:rPr>
              <a:t>Metal Insets</a:t>
            </a:r>
            <a:endParaRPr lang="en-US" sz="2000" b="0" i="0"/>
          </a:p>
          <a:p>
            <a:pPr marL="742950" lvl="1" indent="-285750" fontAlgn="base">
              <a:lnSpc>
                <a:spcPct val="90000"/>
              </a:lnSpc>
              <a:spcBef>
                <a:spcPct val="20000"/>
              </a:spcBef>
              <a:spcAft>
                <a:spcPts val="600"/>
              </a:spcAft>
              <a:buClr>
                <a:schemeClr val="accent1">
                  <a:lumMod val="75000"/>
                </a:schemeClr>
              </a:buClr>
              <a:buSzPct val="145000"/>
              <a:buFont typeface="Arial"/>
              <a:buChar char="•"/>
            </a:pPr>
            <a:r>
              <a:rPr lang="en-US" sz="2000" b="0" i="0" u="sng">
                <a:hlinkClick r:id="rId8"/>
              </a:rPr>
              <a:t>Chalkboards</a:t>
            </a:r>
            <a:endParaRPr lang="en-US" sz="2000" b="0" i="0"/>
          </a:p>
        </p:txBody>
      </p:sp>
      <p:pic>
        <p:nvPicPr>
          <p:cNvPr id="9" name="Picture 8">
            <a:extLst>
              <a:ext uri="{FF2B5EF4-FFF2-40B4-BE49-F238E27FC236}">
                <a16:creationId xmlns:a16="http://schemas.microsoft.com/office/drawing/2014/main" id="{E2B588DA-8149-B196-598C-A160BA26A501}"/>
              </a:ext>
            </a:extLst>
          </p:cNvPr>
          <p:cNvPicPr>
            <a:picLocks noChangeAspect="1"/>
          </p:cNvPicPr>
          <p:nvPr/>
        </p:nvPicPr>
        <p:blipFill>
          <a:blip r:embed="rId9"/>
          <a:stretch>
            <a:fillRect/>
          </a:stretch>
        </p:blipFill>
        <p:spPr>
          <a:xfrm>
            <a:off x="10430103" y="0"/>
            <a:ext cx="1761897" cy="1268078"/>
          </a:xfrm>
          <a:prstGeom prst="rect">
            <a:avLst/>
          </a:prstGeom>
        </p:spPr>
      </p:pic>
    </p:spTree>
    <p:extLst>
      <p:ext uri="{BB962C8B-B14F-4D97-AF65-F5344CB8AC3E}">
        <p14:creationId xmlns:p14="http://schemas.microsoft.com/office/powerpoint/2010/main" val="2437532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621901-1BD2-E61C-742A-89D17E247D28}"/>
              </a:ext>
            </a:extLst>
          </p:cNvPr>
          <p:cNvSpPr txBox="1"/>
          <p:nvPr/>
        </p:nvSpPr>
        <p:spPr>
          <a:xfrm>
            <a:off x="2237198" y="1736601"/>
            <a:ext cx="6097712" cy="646331"/>
          </a:xfrm>
          <a:prstGeom prst="rect">
            <a:avLst/>
          </a:prstGeom>
          <a:noFill/>
        </p:spPr>
        <p:txBody>
          <a:bodyPr wrap="square">
            <a:spAutoFit/>
          </a:bodyPr>
          <a:lstStyle/>
          <a:p>
            <a:pPr algn="l" fontAlgn="base"/>
            <a:r>
              <a:rPr lang="en-US" sz="3600" b="1" i="0" cap="all" dirty="0">
                <a:solidFill>
                  <a:srgbClr val="3D4C4F"/>
                </a:solidFill>
                <a:effectLst/>
                <a:latin typeface="Lato" panose="020F0502020204030203" pitchFamily="34" charset="0"/>
              </a:rPr>
              <a:t>STEP 4: READING</a:t>
            </a:r>
          </a:p>
        </p:txBody>
      </p:sp>
      <p:sp>
        <p:nvSpPr>
          <p:cNvPr id="7" name="TextBox 6">
            <a:extLst>
              <a:ext uri="{FF2B5EF4-FFF2-40B4-BE49-F238E27FC236}">
                <a16:creationId xmlns:a16="http://schemas.microsoft.com/office/drawing/2014/main" id="{ED2C4C31-4179-6550-AC38-02EFB3A640AD}"/>
              </a:ext>
            </a:extLst>
          </p:cNvPr>
          <p:cNvSpPr txBox="1"/>
          <p:nvPr/>
        </p:nvSpPr>
        <p:spPr>
          <a:xfrm>
            <a:off x="1633591" y="2831404"/>
            <a:ext cx="7512977" cy="1569660"/>
          </a:xfrm>
          <a:prstGeom prst="rect">
            <a:avLst/>
          </a:prstGeom>
          <a:noFill/>
        </p:spPr>
        <p:txBody>
          <a:bodyPr wrap="square">
            <a:spAutoFit/>
          </a:bodyPr>
          <a:lstStyle/>
          <a:p>
            <a:r>
              <a:rPr lang="en-US" sz="2400" b="0" i="0" dirty="0">
                <a:solidFill>
                  <a:srgbClr val="575D62"/>
                </a:solidFill>
                <a:effectLst/>
                <a:latin typeface="Lato" panose="020F0502020204030203" pitchFamily="34" charset="0"/>
              </a:rPr>
              <a:t>We want children not only to be able to read and understand the words of others, but to realize their own voice, to be </a:t>
            </a:r>
            <a:r>
              <a:rPr lang="en-US" sz="2400" dirty="0">
                <a:solidFill>
                  <a:srgbClr val="575D62"/>
                </a:solidFill>
                <a:latin typeface="Lato" panose="020F0502020204030203" pitchFamily="34" charset="0"/>
              </a:rPr>
              <a:t>able to read decodable and sight words.</a:t>
            </a:r>
            <a:endParaRPr lang="en-US" sz="2400" dirty="0"/>
          </a:p>
        </p:txBody>
      </p:sp>
      <p:pic>
        <p:nvPicPr>
          <p:cNvPr id="9" name="Picture 8">
            <a:extLst>
              <a:ext uri="{FF2B5EF4-FFF2-40B4-BE49-F238E27FC236}">
                <a16:creationId xmlns:a16="http://schemas.microsoft.com/office/drawing/2014/main" id="{740D2094-564E-1389-388E-AF569A9C3EF1}"/>
              </a:ext>
            </a:extLst>
          </p:cNvPr>
          <p:cNvPicPr>
            <a:picLocks noChangeAspect="1"/>
          </p:cNvPicPr>
          <p:nvPr/>
        </p:nvPicPr>
        <p:blipFill>
          <a:blip r:embed="rId2"/>
          <a:stretch>
            <a:fillRect/>
          </a:stretch>
        </p:blipFill>
        <p:spPr>
          <a:xfrm>
            <a:off x="9170916" y="5291191"/>
            <a:ext cx="2890943" cy="1566809"/>
          </a:xfrm>
          <a:prstGeom prst="rect">
            <a:avLst/>
          </a:prstGeom>
        </p:spPr>
      </p:pic>
    </p:spTree>
    <p:extLst>
      <p:ext uri="{BB962C8B-B14F-4D97-AF65-F5344CB8AC3E}">
        <p14:creationId xmlns:p14="http://schemas.microsoft.com/office/powerpoint/2010/main" val="3163612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9FC5EC2-E261-8CFB-009F-FA91096EC427}"/>
              </a:ext>
            </a:extLst>
          </p:cNvPr>
          <p:cNvPicPr>
            <a:picLocks noChangeAspect="1"/>
          </p:cNvPicPr>
          <p:nvPr/>
        </p:nvPicPr>
        <p:blipFill>
          <a:blip r:embed="rId2"/>
          <a:stretch>
            <a:fillRect/>
          </a:stretch>
        </p:blipFill>
        <p:spPr>
          <a:xfrm>
            <a:off x="10430103" y="5435029"/>
            <a:ext cx="1761897" cy="1268468"/>
          </a:xfrm>
          <a:prstGeom prst="rect">
            <a:avLst/>
          </a:prstGeom>
        </p:spPr>
      </p:pic>
      <p:sp>
        <p:nvSpPr>
          <p:cNvPr id="7" name="TextBox 6">
            <a:extLst>
              <a:ext uri="{FF2B5EF4-FFF2-40B4-BE49-F238E27FC236}">
                <a16:creationId xmlns:a16="http://schemas.microsoft.com/office/drawing/2014/main" id="{A7CC21A0-1870-7642-E1B1-79C19C01A68E}"/>
              </a:ext>
            </a:extLst>
          </p:cNvPr>
          <p:cNvSpPr txBox="1"/>
          <p:nvPr/>
        </p:nvSpPr>
        <p:spPr>
          <a:xfrm>
            <a:off x="1130156" y="4172114"/>
            <a:ext cx="11363219" cy="646331"/>
          </a:xfrm>
          <a:prstGeom prst="rect">
            <a:avLst/>
          </a:prstGeom>
          <a:noFill/>
        </p:spPr>
        <p:txBody>
          <a:bodyPr wrap="square" rtlCol="0">
            <a:spAutoFit/>
          </a:bodyPr>
          <a:lstStyle/>
          <a:p>
            <a:r>
              <a:rPr lang="en-US" sz="3600" b="1" dirty="0"/>
              <a:t>ALTERNATE MATERIALS FOR READING (step 4)</a:t>
            </a:r>
            <a:endParaRPr lang="en-US" sz="3600" b="1" kern="1200" dirty="0">
              <a:solidFill>
                <a:schemeClr val="tx1"/>
              </a:solidFill>
              <a:latin typeface="+mn-lt"/>
              <a:ea typeface="+mn-ea"/>
              <a:cs typeface="+mn-cs"/>
            </a:endParaRPr>
          </a:p>
        </p:txBody>
      </p:sp>
      <p:sp>
        <p:nvSpPr>
          <p:cNvPr id="8" name="TextBox 7">
            <a:extLst>
              <a:ext uri="{FF2B5EF4-FFF2-40B4-BE49-F238E27FC236}">
                <a16:creationId xmlns:a16="http://schemas.microsoft.com/office/drawing/2014/main" id="{59E0837C-7D6E-8925-5CBE-B6B831397705}"/>
              </a:ext>
            </a:extLst>
          </p:cNvPr>
          <p:cNvSpPr txBox="1"/>
          <p:nvPr/>
        </p:nvSpPr>
        <p:spPr>
          <a:xfrm rot="10800000" flipV="1">
            <a:off x="1356187" y="4973364"/>
            <a:ext cx="7325475" cy="461665"/>
          </a:xfrm>
          <a:prstGeom prst="rect">
            <a:avLst/>
          </a:prstGeom>
          <a:noFill/>
        </p:spPr>
        <p:txBody>
          <a:bodyPr wrap="square" rtlCol="0">
            <a:spAutoFit/>
          </a:bodyPr>
          <a:lstStyle/>
          <a:p>
            <a:r>
              <a:rPr lang="en-US" sz="2400" dirty="0"/>
              <a:t>Different levels of Decodable readers of Jolly Phonics</a:t>
            </a:r>
            <a:endParaRPr lang="en-US" sz="2400" kern="1200" dirty="0">
              <a:solidFill>
                <a:schemeClr val="tx1"/>
              </a:solidFill>
              <a:latin typeface="+mn-lt"/>
              <a:ea typeface="+mn-ea"/>
              <a:cs typeface="+mn-cs"/>
            </a:endParaRPr>
          </a:p>
        </p:txBody>
      </p:sp>
      <p:pic>
        <p:nvPicPr>
          <p:cNvPr id="1026" name="Picture 2" descr="Jolly Phonics Decodable E-Readers — Jolly Phonics">
            <a:extLst>
              <a:ext uri="{FF2B5EF4-FFF2-40B4-BE49-F238E27FC236}">
                <a16:creationId xmlns:a16="http://schemas.microsoft.com/office/drawing/2014/main" id="{74DDFF55-A465-22C3-28F8-015E8043F7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6275" y="413898"/>
            <a:ext cx="5089240" cy="360329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0535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113FF5D-E3CD-92CE-CA00-9E7E0AD59B23}"/>
              </a:ext>
            </a:extLst>
          </p:cNvPr>
          <p:cNvPicPr>
            <a:picLocks noChangeAspect="1"/>
          </p:cNvPicPr>
          <p:nvPr/>
        </p:nvPicPr>
        <p:blipFill>
          <a:blip r:embed="rId2"/>
          <a:stretch>
            <a:fillRect/>
          </a:stretch>
        </p:blipFill>
        <p:spPr>
          <a:xfrm>
            <a:off x="10187743" y="5589922"/>
            <a:ext cx="1761897" cy="1268078"/>
          </a:xfrm>
          <a:prstGeom prst="rect">
            <a:avLst/>
          </a:prstGeom>
        </p:spPr>
      </p:pic>
      <p:sp>
        <p:nvSpPr>
          <p:cNvPr id="4" name="TextBox 3">
            <a:extLst>
              <a:ext uri="{FF2B5EF4-FFF2-40B4-BE49-F238E27FC236}">
                <a16:creationId xmlns:a16="http://schemas.microsoft.com/office/drawing/2014/main" id="{85C28C39-BFCF-AABA-0BFD-9D57AE170506}"/>
              </a:ext>
            </a:extLst>
          </p:cNvPr>
          <p:cNvSpPr txBox="1"/>
          <p:nvPr/>
        </p:nvSpPr>
        <p:spPr>
          <a:xfrm>
            <a:off x="3387903" y="1720840"/>
            <a:ext cx="6097712" cy="4801314"/>
          </a:xfrm>
          <a:prstGeom prst="rect">
            <a:avLst/>
          </a:prstGeom>
          <a:noFill/>
        </p:spPr>
        <p:txBody>
          <a:bodyPr wrap="square">
            <a:spAutoFit/>
          </a:bodyPr>
          <a:lstStyle/>
          <a:p>
            <a:pPr algn="l"/>
            <a:r>
              <a:rPr lang="en-US" sz="3600" b="1" i="0" dirty="0">
                <a:solidFill>
                  <a:srgbClr val="222222"/>
                </a:solidFill>
                <a:effectLst/>
                <a:latin typeface="Amatic SC" panose="00000500000000000000" pitchFamily="2" charset="-79"/>
                <a:cs typeface="Amatic SC" panose="00000500000000000000" pitchFamily="2" charset="-79"/>
              </a:rPr>
              <a:t>The benefits of healthy language development</a:t>
            </a:r>
          </a:p>
          <a:p>
            <a:pPr marL="285750" indent="-285750" algn="l">
              <a:buFont typeface="Arial" panose="020B0604020202020204" pitchFamily="34" charset="0"/>
              <a:buChar char="•"/>
            </a:pPr>
            <a:r>
              <a:rPr lang="en-US" sz="2400" b="0" i="0" dirty="0">
                <a:solidFill>
                  <a:srgbClr val="222222"/>
                </a:solidFill>
                <a:effectLst/>
                <a:latin typeface="Roboto" panose="02000000000000000000" pitchFamily="2" charset="0"/>
              </a:rPr>
              <a:t> </a:t>
            </a:r>
            <a:r>
              <a:rPr lang="en-US" sz="2400" dirty="0">
                <a:solidFill>
                  <a:srgbClr val="222222"/>
                </a:solidFill>
                <a:latin typeface="Roboto" panose="02000000000000000000" pitchFamily="2" charset="0"/>
              </a:rPr>
              <a:t>F</a:t>
            </a:r>
            <a:r>
              <a:rPr lang="en-US" sz="2400" b="0" i="0" dirty="0">
                <a:solidFill>
                  <a:srgbClr val="222222"/>
                </a:solidFill>
                <a:effectLst/>
                <a:latin typeface="Roboto" panose="02000000000000000000" pitchFamily="2" charset="0"/>
              </a:rPr>
              <a:t>oundation for all social interactions</a:t>
            </a:r>
          </a:p>
          <a:p>
            <a:pPr marL="285750" indent="-285750" algn="l">
              <a:buFont typeface="Arial" panose="020B0604020202020204" pitchFamily="34" charset="0"/>
              <a:buChar char="•"/>
            </a:pPr>
            <a:endParaRPr lang="en-US" sz="2400" b="0" i="0" dirty="0">
              <a:solidFill>
                <a:srgbClr val="222222"/>
              </a:solidFill>
              <a:effectLst/>
              <a:latin typeface="Roboto" panose="02000000000000000000" pitchFamily="2" charset="0"/>
            </a:endParaRPr>
          </a:p>
          <a:p>
            <a:pPr marL="285750" indent="-285750" algn="l">
              <a:buFont typeface="Arial" panose="020B0604020202020204" pitchFamily="34" charset="0"/>
              <a:buChar char="•"/>
            </a:pPr>
            <a:r>
              <a:rPr lang="en-US" sz="2400" b="0" i="0" dirty="0">
                <a:solidFill>
                  <a:srgbClr val="222222"/>
                </a:solidFill>
                <a:effectLst/>
                <a:latin typeface="Roboto" panose="02000000000000000000" pitchFamily="2" charset="0"/>
              </a:rPr>
              <a:t> </a:t>
            </a:r>
            <a:r>
              <a:rPr lang="en-US" sz="2400" dirty="0">
                <a:solidFill>
                  <a:srgbClr val="222222"/>
                </a:solidFill>
                <a:latin typeface="Roboto" panose="02000000000000000000" pitchFamily="2" charset="0"/>
              </a:rPr>
              <a:t>C</a:t>
            </a:r>
            <a:r>
              <a:rPr lang="en-US" sz="2400" b="0" i="0" dirty="0">
                <a:solidFill>
                  <a:srgbClr val="222222"/>
                </a:solidFill>
                <a:effectLst/>
                <a:latin typeface="Roboto" panose="02000000000000000000" pitchFamily="2" charset="0"/>
              </a:rPr>
              <a:t>hild’s brain development and cognitive development.</a:t>
            </a:r>
          </a:p>
          <a:p>
            <a:pPr marL="285750" indent="-285750" algn="l">
              <a:buFont typeface="Arial" panose="020B0604020202020204" pitchFamily="34" charset="0"/>
              <a:buChar char="•"/>
            </a:pPr>
            <a:endParaRPr lang="en-US" sz="2400" b="0" i="0" dirty="0">
              <a:solidFill>
                <a:srgbClr val="222222"/>
              </a:solidFill>
              <a:effectLst/>
              <a:latin typeface="Roboto" panose="02000000000000000000" pitchFamily="2" charset="0"/>
            </a:endParaRPr>
          </a:p>
          <a:p>
            <a:pPr marL="285750" indent="-285750" algn="l">
              <a:buFont typeface="Arial" panose="020B0604020202020204" pitchFamily="34" charset="0"/>
              <a:buChar char="•"/>
            </a:pPr>
            <a:r>
              <a:rPr lang="en-US" sz="2400" b="0" i="0" dirty="0">
                <a:solidFill>
                  <a:srgbClr val="222222"/>
                </a:solidFill>
                <a:effectLst/>
                <a:latin typeface="Roboto" panose="02000000000000000000" pitchFamily="2" charset="0"/>
              </a:rPr>
              <a:t> Vocabulary </a:t>
            </a:r>
            <a:r>
              <a:rPr lang="en-US" sz="2400" b="0" i="0" u="none" strike="noStrike" dirty="0">
                <a:solidFill>
                  <a:srgbClr val="000000"/>
                </a:solidFill>
                <a:effectLst/>
                <a:latin typeface="Roboto" panose="02000000000000000000" pitchFamily="2" charset="0"/>
                <a:hlinkClick r:id="rId3"/>
              </a:rPr>
              <a:t>increases creativity</a:t>
            </a:r>
            <a:r>
              <a:rPr lang="en-US" sz="2400" b="0" i="0" dirty="0">
                <a:solidFill>
                  <a:srgbClr val="222222"/>
                </a:solidFill>
                <a:effectLst/>
                <a:latin typeface="Roboto" panose="02000000000000000000" pitchFamily="2" charset="0"/>
              </a:rPr>
              <a:t> </a:t>
            </a:r>
          </a:p>
          <a:p>
            <a:pPr marL="285750" indent="-285750" algn="l">
              <a:buFont typeface="Arial" panose="020B0604020202020204" pitchFamily="34" charset="0"/>
              <a:buChar char="•"/>
            </a:pPr>
            <a:endParaRPr lang="en-US" sz="2400" dirty="0">
              <a:solidFill>
                <a:srgbClr val="222222"/>
              </a:solidFill>
              <a:latin typeface="Roboto" panose="02000000000000000000" pitchFamily="2" charset="0"/>
            </a:endParaRPr>
          </a:p>
          <a:p>
            <a:pPr marL="285750" indent="-285750" algn="l">
              <a:buFont typeface="Arial" panose="020B0604020202020204" pitchFamily="34" charset="0"/>
              <a:buChar char="•"/>
            </a:pPr>
            <a:r>
              <a:rPr lang="en-US" sz="2400" b="0" i="0" dirty="0">
                <a:solidFill>
                  <a:srgbClr val="222222"/>
                </a:solidFill>
                <a:effectLst/>
                <a:latin typeface="Roboto" panose="02000000000000000000" pitchFamily="2" charset="0"/>
              </a:rPr>
              <a:t> There are also numerous benefits to learning </a:t>
            </a:r>
            <a:r>
              <a:rPr lang="en-US" sz="2400" b="0" i="0" u="none" strike="noStrike" dirty="0">
                <a:solidFill>
                  <a:srgbClr val="000000"/>
                </a:solidFill>
                <a:effectLst/>
                <a:latin typeface="Roboto" panose="02000000000000000000" pitchFamily="2" charset="0"/>
                <a:hlinkClick r:id="rId4"/>
              </a:rPr>
              <a:t>more than one language</a:t>
            </a:r>
            <a:r>
              <a:rPr lang="en-US" sz="2400" b="0" i="0" dirty="0">
                <a:solidFill>
                  <a:srgbClr val="222222"/>
                </a:solidFill>
                <a:effectLst/>
                <a:latin typeface="Roboto" panose="02000000000000000000" pitchFamily="2" charset="0"/>
              </a:rPr>
              <a:t>!</a:t>
            </a:r>
          </a:p>
          <a:p>
            <a:pPr algn="l"/>
            <a:endParaRPr lang="en-US" b="0" i="0" dirty="0">
              <a:solidFill>
                <a:srgbClr val="222222"/>
              </a:solidFill>
              <a:effectLst/>
              <a:latin typeface="Roboto" panose="02000000000000000000" pitchFamily="2" charset="0"/>
            </a:endParaRPr>
          </a:p>
        </p:txBody>
      </p:sp>
    </p:spTree>
    <p:extLst>
      <p:ext uri="{BB962C8B-B14F-4D97-AF65-F5344CB8AC3E}">
        <p14:creationId xmlns:p14="http://schemas.microsoft.com/office/powerpoint/2010/main" val="3128691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with medium confidence">
            <a:extLst>
              <a:ext uri="{FF2B5EF4-FFF2-40B4-BE49-F238E27FC236}">
                <a16:creationId xmlns:a16="http://schemas.microsoft.com/office/drawing/2014/main" id="{41DBFC38-EC19-E5A6-4FF5-7C7204D873A5}"/>
              </a:ext>
            </a:extLst>
          </p:cNvPr>
          <p:cNvPicPr>
            <a:picLocks noChangeAspect="1"/>
          </p:cNvPicPr>
          <p:nvPr/>
        </p:nvPicPr>
        <p:blipFill>
          <a:blip r:embed="rId2"/>
          <a:stretch>
            <a:fillRect/>
          </a:stretch>
        </p:blipFill>
        <p:spPr>
          <a:xfrm>
            <a:off x="0" y="-113015"/>
            <a:ext cx="12192000" cy="6971016"/>
          </a:xfrm>
          <a:prstGeom prst="rect">
            <a:avLst/>
          </a:prstGeom>
        </p:spPr>
      </p:pic>
    </p:spTree>
    <p:extLst>
      <p:ext uri="{BB962C8B-B14F-4D97-AF65-F5344CB8AC3E}">
        <p14:creationId xmlns:p14="http://schemas.microsoft.com/office/powerpoint/2010/main" val="3640150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6ADA8EC3-01C5-453C-91A6-D01B9E15BF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7" name="Freeform 6">
              <a:extLst>
                <a:ext uri="{FF2B5EF4-FFF2-40B4-BE49-F238E27FC236}">
                  <a16:creationId xmlns:a16="http://schemas.microsoft.com/office/drawing/2014/main" id="{9A1D7546-68ED-4F66-AA8D-D04BEAD39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8" name="Freeform 7">
              <a:extLst>
                <a:ext uri="{FF2B5EF4-FFF2-40B4-BE49-F238E27FC236}">
                  <a16:creationId xmlns:a16="http://schemas.microsoft.com/office/drawing/2014/main" id="{FCFE8A66-699D-4E05-B8FC-C31AE461D6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9" name="Freeform 8">
              <a:extLst>
                <a:ext uri="{FF2B5EF4-FFF2-40B4-BE49-F238E27FC236}">
                  <a16:creationId xmlns:a16="http://schemas.microsoft.com/office/drawing/2014/main" id="{A124234B-D5D1-45F9-9B32-264F699BCA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0" name="Freeform 9">
              <a:extLst>
                <a:ext uri="{FF2B5EF4-FFF2-40B4-BE49-F238E27FC236}">
                  <a16:creationId xmlns:a16="http://schemas.microsoft.com/office/drawing/2014/main" id="{7A0B0249-AEB7-44A1-BEC3-A0C07E9E3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1" name="Freeform 10">
              <a:extLst>
                <a:ext uri="{FF2B5EF4-FFF2-40B4-BE49-F238E27FC236}">
                  <a16:creationId xmlns:a16="http://schemas.microsoft.com/office/drawing/2014/main" id="{251D4BF9-284D-4B99-922C-BAB91FB2D9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2" name="Freeform 11">
              <a:extLst>
                <a:ext uri="{FF2B5EF4-FFF2-40B4-BE49-F238E27FC236}">
                  <a16:creationId xmlns:a16="http://schemas.microsoft.com/office/drawing/2014/main" id="{733E9BD1-CC4F-4B4B-A413-92D6B1F0B3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pic>
        <p:nvPicPr>
          <p:cNvPr id="11" name="Picture 10" descr="Letter&#10;&#10;Description automatically generated with medium confidence">
            <a:extLst>
              <a:ext uri="{FF2B5EF4-FFF2-40B4-BE49-F238E27FC236}">
                <a16:creationId xmlns:a16="http://schemas.microsoft.com/office/drawing/2014/main" id="{BCE59665-2091-607F-B1F0-4F868CC5F0FC}"/>
              </a:ext>
            </a:extLst>
          </p:cNvPr>
          <p:cNvPicPr>
            <a:picLocks noChangeAspect="1"/>
          </p:cNvPicPr>
          <p:nvPr/>
        </p:nvPicPr>
        <p:blipFill rotWithShape="1">
          <a:blip r:embed="rId3"/>
          <a:srcRect t="10249" b="5481"/>
          <a:stretch/>
        </p:blipFill>
        <p:spPr>
          <a:xfrm>
            <a:off x="20" y="10"/>
            <a:ext cx="12191980" cy="6857990"/>
          </a:xfrm>
          <a:prstGeom prst="rect">
            <a:avLst/>
          </a:prstGeom>
        </p:spPr>
      </p:pic>
      <p:pic>
        <p:nvPicPr>
          <p:cNvPr id="5" name="Picture 4" descr="C:\Users\User\Dropbox\Jolly Phonics sales\logo sign contracts bank details etc\logo 2.png"/>
          <p:cNvPicPr/>
          <p:nvPr/>
        </p:nvPicPr>
        <p:blipFill rotWithShape="1">
          <a:blip r:embed="rId4">
            <a:extLst>
              <a:ext uri="{28A0092B-C50C-407E-A947-70E740481C1C}">
                <a14:useLocalDpi xmlns:a14="http://schemas.microsoft.com/office/drawing/2010/main" val="0"/>
              </a:ext>
            </a:extLst>
          </a:blip>
          <a:srcRect b="20807"/>
          <a:stretch/>
        </p:blipFill>
        <p:spPr bwMode="auto">
          <a:xfrm>
            <a:off x="0" y="0"/>
            <a:ext cx="2427704" cy="1180818"/>
          </a:xfrm>
          <a:prstGeom prst="rect">
            <a:avLst/>
          </a:prstGeom>
          <a:noFill/>
          <a:ln>
            <a:noFill/>
          </a:ln>
        </p:spPr>
      </p:pic>
      <p:pic>
        <p:nvPicPr>
          <p:cNvPr id="23" name="Picture 22" descr="Letter&#10;&#10;Description automatically generated with medium confidence">
            <a:extLst>
              <a:ext uri="{FF2B5EF4-FFF2-40B4-BE49-F238E27FC236}">
                <a16:creationId xmlns:a16="http://schemas.microsoft.com/office/drawing/2014/main" id="{1BED4469-A4C3-8F98-789A-BAA1BE5B3652}"/>
              </a:ext>
            </a:extLst>
          </p:cNvPr>
          <p:cNvPicPr>
            <a:picLocks noChangeAspect="1"/>
          </p:cNvPicPr>
          <p:nvPr/>
        </p:nvPicPr>
        <p:blipFill rotWithShape="1">
          <a:blip r:embed="rId3"/>
          <a:srcRect t="10249" b="5481"/>
          <a:stretch/>
        </p:blipFill>
        <p:spPr>
          <a:xfrm>
            <a:off x="67381" y="10"/>
            <a:ext cx="12191980" cy="685799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6AD30037-67ED-4367-9BE0-45787510B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baby holding a phone to his ear&#10;&#10;Description automatically generated with low confidence">
            <a:extLst>
              <a:ext uri="{FF2B5EF4-FFF2-40B4-BE49-F238E27FC236}">
                <a16:creationId xmlns:a16="http://schemas.microsoft.com/office/drawing/2014/main" id="{E8857E6F-8360-78C9-2BD4-95B788C4A4F8}"/>
              </a:ext>
            </a:extLst>
          </p:cNvPr>
          <p:cNvPicPr>
            <a:picLocks noChangeAspect="1"/>
          </p:cNvPicPr>
          <p:nvPr/>
        </p:nvPicPr>
        <p:blipFill rotWithShape="1">
          <a:blip r:embed="rId3">
            <a:alphaModFix amt="50000"/>
          </a:blip>
          <a:srcRect l="21098" r="19599" b="1"/>
          <a:stretch/>
        </p:blipFill>
        <p:spPr>
          <a:xfrm>
            <a:off x="6892924" y="10"/>
            <a:ext cx="5299077" cy="6857990"/>
          </a:xfrm>
          <a:custGeom>
            <a:avLst/>
            <a:gdLst/>
            <a:ahLst/>
            <a:cxnLst/>
            <a:rect l="l" t="t" r="r" b="b"/>
            <a:pathLst>
              <a:path w="5299077" h="6858000">
                <a:moveTo>
                  <a:pt x="836871" y="0"/>
                </a:moveTo>
                <a:lnTo>
                  <a:pt x="5299077" y="0"/>
                </a:lnTo>
                <a:lnTo>
                  <a:pt x="5299077" y="6858000"/>
                </a:lnTo>
                <a:lnTo>
                  <a:pt x="1911312" y="6858000"/>
                </a:lnTo>
                <a:lnTo>
                  <a:pt x="0" y="5333999"/>
                </a:lnTo>
                <a:close/>
              </a:path>
            </a:pathLst>
          </a:custGeom>
        </p:spPr>
      </p:pic>
      <p:grpSp>
        <p:nvGrpSpPr>
          <p:cNvPr id="31" name="Group 30">
            <a:extLst>
              <a:ext uri="{FF2B5EF4-FFF2-40B4-BE49-F238E27FC236}">
                <a16:creationId xmlns:a16="http://schemas.microsoft.com/office/drawing/2014/main" id="{50841A4E-5BC1-44B4-83CF-D524E8AEAD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32760" y="0"/>
            <a:ext cx="2436813" cy="6858001"/>
            <a:chOff x="1320800" y="0"/>
            <a:chExt cx="2436813" cy="6858001"/>
          </a:xfrm>
        </p:grpSpPr>
        <p:sp>
          <p:nvSpPr>
            <p:cNvPr id="32" name="Freeform 6">
              <a:extLst>
                <a:ext uri="{FF2B5EF4-FFF2-40B4-BE49-F238E27FC236}">
                  <a16:creationId xmlns:a16="http://schemas.microsoft.com/office/drawing/2014/main" id="{BF371BCC-8954-44E2-8C4F-29DC188727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3" name="Freeform 7">
              <a:extLst>
                <a:ext uri="{FF2B5EF4-FFF2-40B4-BE49-F238E27FC236}">
                  <a16:creationId xmlns:a16="http://schemas.microsoft.com/office/drawing/2014/main" id="{CD3505BE-B420-41C5-BE34-3E7652D37A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34" name="Freeform 8">
              <a:extLst>
                <a:ext uri="{FF2B5EF4-FFF2-40B4-BE49-F238E27FC236}">
                  <a16:creationId xmlns:a16="http://schemas.microsoft.com/office/drawing/2014/main" id="{4B68A05B-A78B-4D59-8CF9-1900731A2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5" name="Freeform 9">
              <a:extLst>
                <a:ext uri="{FF2B5EF4-FFF2-40B4-BE49-F238E27FC236}">
                  <a16:creationId xmlns:a16="http://schemas.microsoft.com/office/drawing/2014/main" id="{84D57A01-C112-4FF2-B5ED-0B762AAD9C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6" name="Freeform 10">
              <a:extLst>
                <a:ext uri="{FF2B5EF4-FFF2-40B4-BE49-F238E27FC236}">
                  <a16:creationId xmlns:a16="http://schemas.microsoft.com/office/drawing/2014/main" id="{6CCCCDF1-5D4F-4CA1-8400-DFBB96BB0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7" name="Freeform 11">
              <a:extLst>
                <a:ext uri="{FF2B5EF4-FFF2-40B4-BE49-F238E27FC236}">
                  <a16:creationId xmlns:a16="http://schemas.microsoft.com/office/drawing/2014/main" id="{20A090B2-5344-43CD-BC70-A6D44F15E8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18" name="TextBox 17">
            <a:extLst>
              <a:ext uri="{FF2B5EF4-FFF2-40B4-BE49-F238E27FC236}">
                <a16:creationId xmlns:a16="http://schemas.microsoft.com/office/drawing/2014/main" id="{0E03D37F-10F2-1C66-DB8D-68D31FD2325A}"/>
              </a:ext>
            </a:extLst>
          </p:cNvPr>
          <p:cNvSpPr txBox="1"/>
          <p:nvPr/>
        </p:nvSpPr>
        <p:spPr>
          <a:xfrm>
            <a:off x="643468" y="2666999"/>
            <a:ext cx="5260680" cy="3124201"/>
          </a:xfrm>
          <a:prstGeom prst="rect">
            <a:avLst/>
          </a:prstGeom>
        </p:spPr>
        <p:txBody>
          <a:bodyPr vert="horz" lIns="91440" tIns="45720" rIns="91440" bIns="45720" rtlCol="0" anchor="ctr">
            <a:normAutofit fontScale="92500" lnSpcReduction="20000"/>
          </a:bodyPr>
          <a:lstStyle/>
          <a:p>
            <a:pPr>
              <a:lnSpc>
                <a:spcPct val="90000"/>
              </a:lnSpc>
              <a:spcBef>
                <a:spcPct val="20000"/>
              </a:spcBef>
              <a:spcAft>
                <a:spcPts val="600"/>
              </a:spcAft>
              <a:buClr>
                <a:schemeClr val="accent1">
                  <a:lumMod val="75000"/>
                </a:schemeClr>
              </a:buClr>
              <a:buSzPct val="145000"/>
            </a:pPr>
            <a:r>
              <a:rPr lang="en-US" sz="3200" b="1" dirty="0"/>
              <a:t>The importance of language development in early childhood</a:t>
            </a:r>
          </a:p>
          <a:p>
            <a:pPr>
              <a:lnSpc>
                <a:spcPct val="90000"/>
              </a:lnSpc>
              <a:spcBef>
                <a:spcPct val="20000"/>
              </a:spcBef>
              <a:spcAft>
                <a:spcPts val="600"/>
              </a:spcAft>
              <a:buClr>
                <a:schemeClr val="accent1">
                  <a:lumMod val="75000"/>
                </a:schemeClr>
              </a:buClr>
              <a:buSzPct val="145000"/>
              <a:buFont typeface="Arial"/>
              <a:buChar char="•"/>
            </a:pPr>
            <a:endParaRPr lang="en-US" sz="2000" b="1" dirty="0"/>
          </a:p>
          <a:p>
            <a:pPr lvl="1">
              <a:lnSpc>
                <a:spcPct val="90000"/>
              </a:lnSpc>
              <a:spcBef>
                <a:spcPct val="20000"/>
              </a:spcBef>
              <a:spcAft>
                <a:spcPts val="600"/>
              </a:spcAft>
              <a:buClr>
                <a:schemeClr val="accent1">
                  <a:lumMod val="75000"/>
                </a:schemeClr>
              </a:buClr>
              <a:buSzPct val="145000"/>
              <a:buFont typeface="Arial"/>
              <a:buChar char="•"/>
            </a:pPr>
            <a:r>
              <a:rPr lang="en-US" sz="2200" b="0" i="0" dirty="0"/>
              <a:t>Developing language skills is of absolute importance for young children’s success later in life both as social beings and in pursuing an education.</a:t>
            </a:r>
          </a:p>
          <a:p>
            <a:pPr>
              <a:lnSpc>
                <a:spcPct val="90000"/>
              </a:lnSpc>
              <a:spcBef>
                <a:spcPct val="20000"/>
              </a:spcBef>
              <a:spcAft>
                <a:spcPts val="600"/>
              </a:spcAft>
              <a:buClr>
                <a:schemeClr val="accent1">
                  <a:lumMod val="75000"/>
                </a:schemeClr>
              </a:buClr>
              <a:buSzPct val="145000"/>
            </a:pPr>
            <a:br>
              <a:rPr lang="en-US" sz="2000" dirty="0"/>
            </a:br>
            <a:endParaRPr lang="en-US" sz="2000" dirty="0"/>
          </a:p>
        </p:txBody>
      </p:sp>
      <p:sp>
        <p:nvSpPr>
          <p:cNvPr id="24" name="TextBox 23">
            <a:extLst>
              <a:ext uri="{FF2B5EF4-FFF2-40B4-BE49-F238E27FC236}">
                <a16:creationId xmlns:a16="http://schemas.microsoft.com/office/drawing/2014/main" id="{98508510-FFFE-FDB6-5068-FC374C89765C}"/>
              </a:ext>
            </a:extLst>
          </p:cNvPr>
          <p:cNvSpPr txBox="1"/>
          <p:nvPr/>
        </p:nvSpPr>
        <p:spPr>
          <a:xfrm>
            <a:off x="6493667" y="3429000"/>
            <a:ext cx="5486687" cy="3124201"/>
          </a:xfrm>
          <a:prstGeom prst="rect">
            <a:avLst/>
          </a:prstGeom>
        </p:spPr>
        <p:txBody>
          <a:bodyPr vert="horz" lIns="91440" tIns="45720" rIns="91440" bIns="45720" rtlCol="0" anchor="t">
            <a:normAutofit/>
          </a:bodyPr>
          <a:lstStyle/>
          <a:p>
            <a:pPr>
              <a:spcBef>
                <a:spcPct val="20000"/>
              </a:spcBef>
              <a:spcAft>
                <a:spcPts val="600"/>
              </a:spcAft>
              <a:buClr>
                <a:schemeClr val="accent1">
                  <a:lumMod val="75000"/>
                </a:schemeClr>
              </a:buClr>
              <a:buSzPct val="145000"/>
            </a:pPr>
            <a:endParaRPr lang="en-US" sz="2400" dirty="0"/>
          </a:p>
        </p:txBody>
      </p:sp>
      <p:pic>
        <p:nvPicPr>
          <p:cNvPr id="5" name="Picture 4" descr="C:\Users\User\Dropbox\Jolly Phonics sales\logo sign contracts bank details etc\logo 2.png">
            <a:extLst>
              <a:ext uri="{FF2B5EF4-FFF2-40B4-BE49-F238E27FC236}">
                <a16:creationId xmlns:a16="http://schemas.microsoft.com/office/drawing/2014/main" id="{802F0D20-B819-8A49-BA22-130B2895D2C8}"/>
              </a:ext>
            </a:extLst>
          </p:cNvPr>
          <p:cNvPicPr/>
          <p:nvPr/>
        </p:nvPicPr>
        <p:blipFill rotWithShape="1">
          <a:blip r:embed="rId4">
            <a:extLst>
              <a:ext uri="{28A0092B-C50C-407E-A947-70E740481C1C}">
                <a14:useLocalDpi xmlns:a14="http://schemas.microsoft.com/office/drawing/2010/main" val="0"/>
              </a:ext>
            </a:extLst>
          </a:blip>
          <a:srcRect b="20807"/>
          <a:stretch/>
        </p:blipFill>
        <p:spPr bwMode="auto">
          <a:xfrm>
            <a:off x="10707689" y="0"/>
            <a:ext cx="1427279" cy="1172363"/>
          </a:xfrm>
          <a:prstGeom prst="rect">
            <a:avLst/>
          </a:prstGeom>
          <a:noFill/>
          <a:ln>
            <a:noFill/>
          </a:ln>
        </p:spPr>
      </p:pic>
    </p:spTree>
    <p:extLst>
      <p:ext uri="{BB962C8B-B14F-4D97-AF65-F5344CB8AC3E}">
        <p14:creationId xmlns:p14="http://schemas.microsoft.com/office/powerpoint/2010/main" val="7912224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pic>
        <p:nvPicPr>
          <p:cNvPr id="13" name="Picture 12" descr="C:\Users\User\Dropbox\Jolly Phonics sales\logo sign contracts bank details etc\logo 2.png">
            <a:extLst>
              <a:ext uri="{FF2B5EF4-FFF2-40B4-BE49-F238E27FC236}">
                <a16:creationId xmlns:a16="http://schemas.microsoft.com/office/drawing/2014/main" id="{8ADB334F-6185-500F-7CB3-D7E2424973D6}"/>
              </a:ext>
            </a:extLst>
          </p:cNvPr>
          <p:cNvPicPr/>
          <p:nvPr/>
        </p:nvPicPr>
        <p:blipFill rotWithShape="1">
          <a:blip r:embed="rId3">
            <a:extLst>
              <a:ext uri="{28A0092B-C50C-407E-A947-70E740481C1C}">
                <a14:useLocalDpi xmlns:a14="http://schemas.microsoft.com/office/drawing/2010/main" val="0"/>
              </a:ext>
            </a:extLst>
          </a:blip>
          <a:srcRect b="20807"/>
          <a:stretch/>
        </p:blipFill>
        <p:spPr bwMode="auto">
          <a:xfrm>
            <a:off x="10346852" y="5419725"/>
            <a:ext cx="1521875" cy="1303096"/>
          </a:xfrm>
          <a:prstGeom prst="roundRect">
            <a:avLst>
              <a:gd name="adj" fmla="val 50000"/>
            </a:avLst>
          </a:prstGeom>
          <a:no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4" name="TextBox 3"/>
          <p:cNvSpPr txBox="1">
            <a:spLocks noGrp="1" noRot="1" noMove="1" noResize="1" noEditPoints="1" noAdjustHandles="1" noChangeArrowheads="1" noChangeShapeType="1"/>
          </p:cNvSpPr>
          <p:nvPr/>
        </p:nvSpPr>
        <p:spPr>
          <a:xfrm>
            <a:off x="1218262" y="2295524"/>
            <a:ext cx="5260680" cy="3124201"/>
          </a:xfrm>
          <a:prstGeom prst="rect">
            <a:avLst/>
          </a:prstGeom>
        </p:spPr>
        <p:txBody>
          <a:bodyPr vert="horz" lIns="91440" tIns="45720" rIns="91440" bIns="45720" rtlCol="0" anchor="ctr">
            <a:normAutofit/>
          </a:bodyPr>
          <a:lstStyle/>
          <a:p>
            <a:pPr>
              <a:spcBef>
                <a:spcPct val="20000"/>
              </a:spcBef>
              <a:spcAft>
                <a:spcPts val="600"/>
              </a:spcAft>
              <a:buClr>
                <a:schemeClr val="accent1">
                  <a:lumMod val="75000"/>
                </a:schemeClr>
              </a:buClr>
              <a:buSzPct val="145000"/>
            </a:pPr>
            <a:endParaRPr lang="en-US" sz="2400" dirty="0"/>
          </a:p>
        </p:txBody>
      </p:sp>
      <p:sp>
        <p:nvSpPr>
          <p:cNvPr id="6" name="Title 5">
            <a:extLst>
              <a:ext uri="{FF2B5EF4-FFF2-40B4-BE49-F238E27FC236}">
                <a16:creationId xmlns:a16="http://schemas.microsoft.com/office/drawing/2014/main" id="{8667FD95-7418-61BD-E60B-EAFD19BFEBFE}"/>
              </a:ext>
            </a:extLst>
          </p:cNvPr>
          <p:cNvSpPr>
            <a:spLocks noGrp="1"/>
          </p:cNvSpPr>
          <p:nvPr>
            <p:ph type="title"/>
          </p:nvPr>
        </p:nvSpPr>
        <p:spPr>
          <a:xfrm>
            <a:off x="-171234" y="964933"/>
            <a:ext cx="10018713" cy="1752599"/>
          </a:xfrm>
        </p:spPr>
        <p:txBody>
          <a:bodyPr/>
          <a:lstStyle/>
          <a:p>
            <a:r>
              <a:rPr lang="en-US" b="1" dirty="0"/>
              <a:t>What does Language means</a:t>
            </a:r>
          </a:p>
        </p:txBody>
      </p:sp>
      <p:sp>
        <p:nvSpPr>
          <p:cNvPr id="10" name="TextBox 9">
            <a:extLst>
              <a:ext uri="{FF2B5EF4-FFF2-40B4-BE49-F238E27FC236}">
                <a16:creationId xmlns:a16="http://schemas.microsoft.com/office/drawing/2014/main" id="{54BD5662-4EE2-C23E-2286-86CA4DC3F7FB}"/>
              </a:ext>
            </a:extLst>
          </p:cNvPr>
          <p:cNvSpPr txBox="1"/>
          <p:nvPr/>
        </p:nvSpPr>
        <p:spPr>
          <a:xfrm>
            <a:off x="1595387" y="2095738"/>
            <a:ext cx="6097604" cy="3323987"/>
          </a:xfrm>
          <a:prstGeom prst="rect">
            <a:avLst/>
          </a:prstGeom>
          <a:noFill/>
        </p:spPr>
        <p:txBody>
          <a:bodyPr wrap="square">
            <a:spAutoFit/>
          </a:bodyPr>
          <a:lstStyle/>
          <a:p>
            <a:pPr algn="l"/>
            <a:endParaRPr lang="en-US" b="1" i="0" dirty="0">
              <a:solidFill>
                <a:srgbClr val="222222"/>
              </a:solidFill>
              <a:effectLst/>
              <a:latin typeface="Amatic SC" panose="00000500000000000000" pitchFamily="2" charset="-79"/>
              <a:cs typeface="Amatic SC" panose="00000500000000000000" pitchFamily="2" charset="-79"/>
            </a:endParaRPr>
          </a:p>
          <a:p>
            <a:pPr algn="l"/>
            <a:r>
              <a:rPr lang="en-US" sz="2400" b="0" i="0" dirty="0">
                <a:solidFill>
                  <a:srgbClr val="222222"/>
                </a:solidFill>
                <a:effectLst/>
                <a:latin typeface="Roboto" panose="02000000000000000000" pitchFamily="2" charset="0"/>
              </a:rPr>
              <a:t>what the word Language means. </a:t>
            </a:r>
          </a:p>
          <a:p>
            <a:pPr algn="l">
              <a:buFont typeface="Arial" panose="020B0604020202020204" pitchFamily="34" charset="0"/>
              <a:buChar char="•"/>
            </a:pPr>
            <a:r>
              <a:rPr lang="en-US" sz="2400" b="0" i="0" dirty="0">
                <a:solidFill>
                  <a:srgbClr val="222222"/>
                </a:solidFill>
                <a:effectLst/>
                <a:latin typeface="Roboto" panose="02000000000000000000" pitchFamily="2" charset="0"/>
              </a:rPr>
              <a:t>Language is made up of words combined into sentences.</a:t>
            </a:r>
          </a:p>
          <a:p>
            <a:pPr algn="l">
              <a:buFont typeface="Arial" panose="020B0604020202020204" pitchFamily="34" charset="0"/>
              <a:buChar char="•"/>
            </a:pPr>
            <a:r>
              <a:rPr lang="en-US" sz="2400" b="0" i="0" dirty="0">
                <a:solidFill>
                  <a:srgbClr val="222222"/>
                </a:solidFill>
                <a:effectLst/>
                <a:latin typeface="Roboto" panose="02000000000000000000" pitchFamily="2" charset="0"/>
              </a:rPr>
              <a:t>Language is used for speaking, reading and writing.</a:t>
            </a:r>
          </a:p>
          <a:p>
            <a:pPr algn="l">
              <a:buFont typeface="Arial" panose="020B0604020202020204" pitchFamily="34" charset="0"/>
              <a:buChar char="•"/>
            </a:pPr>
            <a:r>
              <a:rPr lang="en-US" sz="2400" b="0" i="0" dirty="0">
                <a:solidFill>
                  <a:srgbClr val="222222"/>
                </a:solidFill>
                <a:effectLst/>
                <a:latin typeface="Roboto" panose="02000000000000000000" pitchFamily="2" charset="0"/>
              </a:rPr>
              <a:t>There are many different languages typically associated with different countries.</a:t>
            </a:r>
          </a:p>
        </p:txBody>
      </p:sp>
      <p:pic>
        <p:nvPicPr>
          <p:cNvPr id="2" name="Picture 1">
            <a:extLst>
              <a:ext uri="{FF2B5EF4-FFF2-40B4-BE49-F238E27FC236}">
                <a16:creationId xmlns:a16="http://schemas.microsoft.com/office/drawing/2014/main" id="{4542F245-04AB-032F-87C7-9D804FCCEB80}"/>
              </a:ext>
            </a:extLst>
          </p:cNvPr>
          <p:cNvPicPr>
            <a:picLocks noChangeAspect="1"/>
          </p:cNvPicPr>
          <p:nvPr/>
        </p:nvPicPr>
        <p:blipFill>
          <a:blip r:embed="rId4">
            <a:alphaModFix amt="35000"/>
          </a:blip>
          <a:stretch>
            <a:fillRect/>
          </a:stretch>
        </p:blipFill>
        <p:spPr>
          <a:xfrm>
            <a:off x="7692991" y="2446002"/>
            <a:ext cx="3935187" cy="2623458"/>
          </a:xfrm>
          <a:prstGeom prst="rect">
            <a:avLst/>
          </a:prstGeom>
          <a:ln>
            <a:noFill/>
          </a:ln>
          <a:effectLst>
            <a:softEdge rad="112500"/>
          </a:effectLst>
        </p:spPr>
      </p:pic>
    </p:spTree>
    <p:extLst>
      <p:ext uri="{BB962C8B-B14F-4D97-AF65-F5344CB8AC3E}">
        <p14:creationId xmlns:p14="http://schemas.microsoft.com/office/powerpoint/2010/main" val="305310479"/>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CDC9A773-2A63-8EA3-218B-83C897388B7F}"/>
              </a:ext>
            </a:extLst>
          </p:cNvPr>
          <p:cNvSpPr txBox="1">
            <a:spLocks noGrp="1" noRot="1" noMove="1" noResize="1" noEditPoints="1" noAdjustHandles="1" noChangeArrowheads="1" noChangeShapeType="1"/>
          </p:cNvSpPr>
          <p:nvPr/>
        </p:nvSpPr>
        <p:spPr>
          <a:xfrm>
            <a:off x="2301411" y="2666999"/>
            <a:ext cx="4930678" cy="2724151"/>
          </a:xfrm>
          <a:prstGeom prst="rect">
            <a:avLst/>
          </a:prstGeom>
        </p:spPr>
        <p:txBody>
          <a:bodyPr vert="horz" lIns="91440" tIns="45720" rIns="91440" bIns="45720" rtlCol="0" anchor="ctr">
            <a:noAutofit/>
          </a:bodyPr>
          <a:lstStyle/>
          <a:p>
            <a:pPr>
              <a:spcBef>
                <a:spcPct val="20000"/>
              </a:spcBef>
              <a:spcAft>
                <a:spcPts val="600"/>
              </a:spcAft>
              <a:buClr>
                <a:schemeClr val="accent1">
                  <a:lumMod val="75000"/>
                </a:schemeClr>
              </a:buClr>
              <a:buSzPct val="145000"/>
            </a:pPr>
            <a:endParaRPr lang="en-US" sz="2000" b="1" i="0" dirty="0">
              <a:solidFill>
                <a:srgbClr val="333333"/>
              </a:solidFill>
              <a:effectLst/>
              <a:latin typeface="Nunito" pitchFamily="2" charset="0"/>
            </a:endParaRPr>
          </a:p>
        </p:txBody>
      </p:sp>
      <p:pic>
        <p:nvPicPr>
          <p:cNvPr id="8" name="Picture 7">
            <a:extLst>
              <a:ext uri="{FF2B5EF4-FFF2-40B4-BE49-F238E27FC236}">
                <a16:creationId xmlns:a16="http://schemas.microsoft.com/office/drawing/2014/main" id="{96A2415D-08A7-FC65-AAB2-8B34AB9829C6}"/>
              </a:ext>
            </a:extLst>
          </p:cNvPr>
          <p:cNvPicPr>
            <a:picLocks noChangeAspect="1"/>
          </p:cNvPicPr>
          <p:nvPr/>
        </p:nvPicPr>
        <p:blipFill>
          <a:blip r:embed="rId3"/>
          <a:stretch>
            <a:fillRect/>
          </a:stretch>
        </p:blipFill>
        <p:spPr>
          <a:xfrm>
            <a:off x="11104784" y="71919"/>
            <a:ext cx="1001597" cy="865016"/>
          </a:xfrm>
          <a:prstGeom prst="roundRect">
            <a:avLst>
              <a:gd name="adj" fmla="val 5000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3" name="Title 2">
            <a:extLst>
              <a:ext uri="{FF2B5EF4-FFF2-40B4-BE49-F238E27FC236}">
                <a16:creationId xmlns:a16="http://schemas.microsoft.com/office/drawing/2014/main" id="{47219677-14DF-A0F6-582A-41111C882DF5}"/>
              </a:ext>
            </a:extLst>
          </p:cNvPr>
          <p:cNvSpPr>
            <a:spLocks noGrp="1"/>
          </p:cNvSpPr>
          <p:nvPr>
            <p:ph type="title"/>
          </p:nvPr>
        </p:nvSpPr>
        <p:spPr>
          <a:xfrm>
            <a:off x="1240731" y="3749267"/>
            <a:ext cx="9227054" cy="2102351"/>
          </a:xfrm>
        </p:spPr>
        <p:txBody>
          <a:bodyPr>
            <a:normAutofit fontScale="90000"/>
          </a:bodyPr>
          <a:lstStyle/>
          <a:p>
            <a:pPr fontAlgn="base"/>
            <a:r>
              <a:rPr lang="en-US" b="1" i="0" cap="all" dirty="0">
                <a:solidFill>
                  <a:srgbClr val="3D4C4F"/>
                </a:solidFill>
                <a:effectLst/>
                <a:latin typeface="Lato" panose="020F0502020204030203" pitchFamily="34" charset="0"/>
              </a:rPr>
              <a:t>STEP 1: SPOKEN LANGUAGE</a:t>
            </a:r>
            <a:br>
              <a:rPr lang="en-US" b="0" i="0" cap="all" dirty="0">
                <a:solidFill>
                  <a:srgbClr val="3D4C4F"/>
                </a:solidFill>
                <a:effectLst/>
                <a:latin typeface="Lato" panose="020F0502020204030203" pitchFamily="34" charset="0"/>
              </a:rPr>
            </a:br>
            <a:br>
              <a:rPr lang="en-US" b="0" i="0" cap="all" dirty="0">
                <a:solidFill>
                  <a:srgbClr val="3D4C4F"/>
                </a:solidFill>
                <a:effectLst/>
                <a:latin typeface="Lato" panose="020F0502020204030203" pitchFamily="34" charset="0"/>
              </a:rPr>
            </a:br>
            <a:r>
              <a:rPr lang="en-US" sz="2700" b="0" i="0" dirty="0">
                <a:solidFill>
                  <a:srgbClr val="575D62"/>
                </a:solidFill>
                <a:effectLst/>
                <a:latin typeface="Lato" panose="020F0502020204030203" pitchFamily="34" charset="0"/>
              </a:rPr>
              <a:t>There are many ways the adult can facilitate the acquisition of verbal language but we can not directly teach it. Instead, we prepare the environment. We naturally focus on offering the child rich oral language experiences. </a:t>
            </a:r>
            <a:br>
              <a:rPr lang="en-US" sz="2700" b="0" i="0" dirty="0">
                <a:solidFill>
                  <a:srgbClr val="575D62"/>
                </a:solidFill>
                <a:effectLst/>
                <a:latin typeface="Lato" panose="020F0502020204030203" pitchFamily="34" charset="0"/>
              </a:rPr>
            </a:br>
            <a:endParaRPr lang="en-US" sz="2700" dirty="0"/>
          </a:p>
        </p:txBody>
      </p:sp>
      <p:pic>
        <p:nvPicPr>
          <p:cNvPr id="1026" name="Picture 2">
            <a:extLst>
              <a:ext uri="{FF2B5EF4-FFF2-40B4-BE49-F238E27FC236}">
                <a16:creationId xmlns:a16="http://schemas.microsoft.com/office/drawing/2014/main" id="{47C51032-2993-D9C2-9502-33F54E85CA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1748" y="1769561"/>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094DEE6A-9E70-4BCB-B859-40E9868468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7273" y="2469649"/>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1DDD0C1D-BF35-3AA0-306F-2787132143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9110" y="2958599"/>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a:extLst>
              <a:ext uri="{FF2B5EF4-FFF2-40B4-BE49-F238E27FC236}">
                <a16:creationId xmlns:a16="http://schemas.microsoft.com/office/drawing/2014/main" id="{9E5E0A06-2FC3-64E2-9F73-67706138F0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8598" y="3445962"/>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1261D1E8-4F19-4926-7C72-1B1A2B18E16C}"/>
              </a:ext>
            </a:extLst>
          </p:cNvPr>
          <p:cNvPicPr>
            <a:picLocks noChangeAspect="1"/>
          </p:cNvPicPr>
          <p:nvPr/>
        </p:nvPicPr>
        <p:blipFill>
          <a:blip r:embed="rId5">
            <a:alphaModFix amt="50000"/>
          </a:blip>
          <a:stretch>
            <a:fillRect/>
          </a:stretch>
        </p:blipFill>
        <p:spPr>
          <a:xfrm>
            <a:off x="3772722" y="483981"/>
            <a:ext cx="4646556" cy="272415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626550652"/>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6AD30037-67ED-4367-9BE0-45787510B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4F7AF9A8-3FAA-FD3F-1C5B-9E1D6FBF3641}"/>
              </a:ext>
            </a:extLst>
          </p:cNvPr>
          <p:cNvPicPr>
            <a:picLocks noChangeAspect="1"/>
          </p:cNvPicPr>
          <p:nvPr/>
        </p:nvPicPr>
        <p:blipFill rotWithShape="1">
          <a:blip r:embed="rId3"/>
          <a:srcRect r="2" b="2938"/>
          <a:stretch/>
        </p:blipFill>
        <p:spPr>
          <a:xfrm>
            <a:off x="6892924" y="10"/>
            <a:ext cx="5299077" cy="6857990"/>
          </a:xfrm>
          <a:custGeom>
            <a:avLst/>
            <a:gdLst/>
            <a:ahLst/>
            <a:cxnLst/>
            <a:rect l="l" t="t" r="r" b="b"/>
            <a:pathLst>
              <a:path w="5299077" h="6858000">
                <a:moveTo>
                  <a:pt x="836871" y="0"/>
                </a:moveTo>
                <a:lnTo>
                  <a:pt x="5299077" y="0"/>
                </a:lnTo>
                <a:lnTo>
                  <a:pt x="5299077" y="6858000"/>
                </a:lnTo>
                <a:lnTo>
                  <a:pt x="1911312" y="6858000"/>
                </a:lnTo>
                <a:lnTo>
                  <a:pt x="0" y="5333999"/>
                </a:lnTo>
                <a:close/>
              </a:path>
            </a:pathLst>
          </a:custGeom>
        </p:spPr>
      </p:pic>
      <p:grpSp>
        <p:nvGrpSpPr>
          <p:cNvPr id="28" name="Group 27">
            <a:extLst>
              <a:ext uri="{FF2B5EF4-FFF2-40B4-BE49-F238E27FC236}">
                <a16:creationId xmlns:a16="http://schemas.microsoft.com/office/drawing/2014/main" id="{50841A4E-5BC1-44B4-83CF-D524E8AEAD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32760" y="0"/>
            <a:ext cx="2436813" cy="6858001"/>
            <a:chOff x="1320800" y="0"/>
            <a:chExt cx="2436813" cy="6858001"/>
          </a:xfrm>
        </p:grpSpPr>
        <p:sp>
          <p:nvSpPr>
            <p:cNvPr id="29" name="Freeform 6">
              <a:extLst>
                <a:ext uri="{FF2B5EF4-FFF2-40B4-BE49-F238E27FC236}">
                  <a16:creationId xmlns:a16="http://schemas.microsoft.com/office/drawing/2014/main" id="{BF371BCC-8954-44E2-8C4F-29DC188727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0" name="Freeform 7">
              <a:extLst>
                <a:ext uri="{FF2B5EF4-FFF2-40B4-BE49-F238E27FC236}">
                  <a16:creationId xmlns:a16="http://schemas.microsoft.com/office/drawing/2014/main" id="{CD3505BE-B420-41C5-BE34-3E7652D37A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31" name="Freeform 8">
              <a:extLst>
                <a:ext uri="{FF2B5EF4-FFF2-40B4-BE49-F238E27FC236}">
                  <a16:creationId xmlns:a16="http://schemas.microsoft.com/office/drawing/2014/main" id="{4B68A05B-A78B-4D59-8CF9-1900731A2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2" name="Freeform 9">
              <a:extLst>
                <a:ext uri="{FF2B5EF4-FFF2-40B4-BE49-F238E27FC236}">
                  <a16:creationId xmlns:a16="http://schemas.microsoft.com/office/drawing/2014/main" id="{84D57A01-C112-4FF2-B5ED-0B762AAD9C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3" name="Freeform 10">
              <a:extLst>
                <a:ext uri="{FF2B5EF4-FFF2-40B4-BE49-F238E27FC236}">
                  <a16:creationId xmlns:a16="http://schemas.microsoft.com/office/drawing/2014/main" id="{6CCCCDF1-5D4F-4CA1-8400-DFBB96BB0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4" name="Freeform 11">
              <a:extLst>
                <a:ext uri="{FF2B5EF4-FFF2-40B4-BE49-F238E27FC236}">
                  <a16:creationId xmlns:a16="http://schemas.microsoft.com/office/drawing/2014/main" id="{20A090B2-5344-43CD-BC70-A6D44F15E8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1" name="TextBox 20">
            <a:extLst>
              <a:ext uri="{FF2B5EF4-FFF2-40B4-BE49-F238E27FC236}">
                <a16:creationId xmlns:a16="http://schemas.microsoft.com/office/drawing/2014/main" id="{DFE8F484-FC97-7866-1C91-DED178799869}"/>
              </a:ext>
            </a:extLst>
          </p:cNvPr>
          <p:cNvSpPr txBox="1"/>
          <p:nvPr/>
        </p:nvSpPr>
        <p:spPr>
          <a:xfrm>
            <a:off x="490223" y="1866898"/>
            <a:ext cx="5260680" cy="3124201"/>
          </a:xfrm>
          <a:prstGeom prst="rect">
            <a:avLst/>
          </a:prstGeom>
        </p:spPr>
        <p:txBody>
          <a:bodyPr vert="horz" lIns="91440" tIns="45720" rIns="91440" bIns="45720" rtlCol="0" anchor="ctr">
            <a:normAutofit/>
          </a:bodyPr>
          <a:lstStyle/>
          <a:p>
            <a:pPr fontAlgn="base">
              <a:spcBef>
                <a:spcPct val="20000"/>
              </a:spcBef>
              <a:spcAft>
                <a:spcPts val="600"/>
              </a:spcAft>
              <a:buClr>
                <a:schemeClr val="accent1">
                  <a:lumMod val="75000"/>
                </a:schemeClr>
              </a:buClr>
              <a:buSzPct val="145000"/>
              <a:buFont typeface="Arial"/>
              <a:buChar char="•"/>
            </a:pPr>
            <a:r>
              <a:rPr lang="en-US" sz="3600" b="1" i="1" dirty="0"/>
              <a:t>The 3-Period Lesson</a:t>
            </a:r>
            <a:r>
              <a:rPr lang="en-US" sz="3600" b="1" i="0" dirty="0"/>
              <a:t>.</a:t>
            </a:r>
          </a:p>
          <a:p>
            <a:pPr fontAlgn="base">
              <a:spcBef>
                <a:spcPct val="20000"/>
              </a:spcBef>
              <a:spcAft>
                <a:spcPts val="600"/>
              </a:spcAft>
              <a:buClr>
                <a:schemeClr val="accent1">
                  <a:lumMod val="75000"/>
                </a:schemeClr>
              </a:buClr>
              <a:buSzPct val="145000"/>
              <a:buFont typeface="Arial"/>
              <a:buChar char="•"/>
            </a:pPr>
            <a:endParaRPr lang="en-US" sz="3600" b="1" i="0" dirty="0"/>
          </a:p>
          <a:p>
            <a:pPr fontAlgn="base">
              <a:spcBef>
                <a:spcPct val="20000"/>
              </a:spcBef>
              <a:spcAft>
                <a:spcPts val="600"/>
              </a:spcAft>
              <a:buClr>
                <a:schemeClr val="accent1">
                  <a:lumMod val="75000"/>
                </a:schemeClr>
              </a:buClr>
              <a:buSzPct val="145000"/>
              <a:buFont typeface="Arial"/>
              <a:buChar char="•"/>
            </a:pPr>
            <a:r>
              <a:rPr lang="en-US" sz="2000" b="0" i="0" dirty="0"/>
              <a:t> We can use the 3-period lesson to directly teach specific vocabulary for everything in the classroom and home environment. </a:t>
            </a:r>
          </a:p>
        </p:txBody>
      </p:sp>
      <p:pic>
        <p:nvPicPr>
          <p:cNvPr id="15" name="Picture 14" descr="C:\Users\User\Dropbox\Jolly Phonics sales\logo sign contracts bank details etc\logo 2.png">
            <a:extLst>
              <a:ext uri="{FF2B5EF4-FFF2-40B4-BE49-F238E27FC236}">
                <a16:creationId xmlns:a16="http://schemas.microsoft.com/office/drawing/2014/main" id="{127BA5FF-9067-35FB-3030-AF68D0431FC9}"/>
              </a:ext>
            </a:extLst>
          </p:cNvPr>
          <p:cNvPicPr/>
          <p:nvPr/>
        </p:nvPicPr>
        <p:blipFill rotWithShape="1">
          <a:blip r:embed="rId4">
            <a:extLst>
              <a:ext uri="{28A0092B-C50C-407E-A947-70E740481C1C}">
                <a14:useLocalDpi xmlns:a14="http://schemas.microsoft.com/office/drawing/2010/main" val="0"/>
              </a:ext>
            </a:extLst>
          </a:blip>
          <a:srcRect b="20807"/>
          <a:stretch/>
        </p:blipFill>
        <p:spPr bwMode="auto">
          <a:xfrm>
            <a:off x="10624088" y="5791200"/>
            <a:ext cx="1567912" cy="1029032"/>
          </a:xfrm>
          <a:prstGeom prst="roundRect">
            <a:avLst>
              <a:gd name="adj" fmla="val 4380"/>
            </a:avLst>
          </a:prstGeom>
          <a:no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4" name="TextBox 3"/>
          <p:cNvSpPr txBox="1"/>
          <p:nvPr/>
        </p:nvSpPr>
        <p:spPr>
          <a:xfrm>
            <a:off x="835320" y="1866899"/>
            <a:ext cx="5260680" cy="3124201"/>
          </a:xfrm>
          <a:prstGeom prst="rect">
            <a:avLst/>
          </a:prstGeom>
        </p:spPr>
        <p:txBody>
          <a:bodyPr vert="horz" lIns="91440" tIns="45720" rIns="91440" bIns="45720" rtlCol="0" anchor="ctr">
            <a:normAutofit/>
          </a:bodyPr>
          <a:lstStyle/>
          <a:p>
            <a:pPr>
              <a:spcBef>
                <a:spcPct val="20000"/>
              </a:spcBef>
              <a:spcAft>
                <a:spcPts val="600"/>
              </a:spcAft>
              <a:buClr>
                <a:schemeClr val="accent1">
                  <a:lumMod val="75000"/>
                </a:schemeClr>
              </a:buClr>
              <a:buSzPct val="145000"/>
            </a:pPr>
            <a:endParaRPr lang="en-US" sz="2400" dirty="0"/>
          </a:p>
        </p:txBody>
      </p:sp>
    </p:spTree>
    <p:extLst>
      <p:ext uri="{BB962C8B-B14F-4D97-AF65-F5344CB8AC3E}">
        <p14:creationId xmlns:p14="http://schemas.microsoft.com/office/powerpoint/2010/main" val="229391903"/>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pic>
        <p:nvPicPr>
          <p:cNvPr id="28" name="Picture 27" descr="C:\Users\User\Dropbox\Jolly Phonics sales\logo sign contracts bank details etc\logo 2.png">
            <a:extLst>
              <a:ext uri="{FF2B5EF4-FFF2-40B4-BE49-F238E27FC236}">
                <a16:creationId xmlns:a16="http://schemas.microsoft.com/office/drawing/2014/main" id="{4ABF1DF1-52C2-0C11-7028-F6F534B4EF78}"/>
              </a:ext>
            </a:extLst>
          </p:cNvPr>
          <p:cNvPicPr/>
          <p:nvPr/>
        </p:nvPicPr>
        <p:blipFill rotWithShape="1">
          <a:blip r:embed="rId3">
            <a:extLst>
              <a:ext uri="{28A0092B-C50C-407E-A947-70E740481C1C}">
                <a14:useLocalDpi xmlns:a14="http://schemas.microsoft.com/office/drawing/2010/main" val="0"/>
              </a:ext>
            </a:extLst>
          </a:blip>
          <a:srcRect b="20807"/>
          <a:stretch/>
        </p:blipFill>
        <p:spPr bwMode="auto">
          <a:xfrm>
            <a:off x="10278139" y="5574761"/>
            <a:ext cx="1913861" cy="1275908"/>
          </a:xfrm>
          <a:prstGeom prst="roundRect">
            <a:avLst>
              <a:gd name="adj" fmla="val 4380"/>
            </a:avLst>
          </a:prstGeom>
          <a:no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3" name="Title 2">
            <a:extLst>
              <a:ext uri="{FF2B5EF4-FFF2-40B4-BE49-F238E27FC236}">
                <a16:creationId xmlns:a16="http://schemas.microsoft.com/office/drawing/2014/main" id="{59D7661B-6F68-E237-5B07-E196548B942A}"/>
              </a:ext>
            </a:extLst>
          </p:cNvPr>
          <p:cNvSpPr>
            <a:spLocks noGrp="1"/>
          </p:cNvSpPr>
          <p:nvPr>
            <p:ph type="title"/>
          </p:nvPr>
        </p:nvSpPr>
        <p:spPr/>
        <p:txBody>
          <a:bodyPr/>
          <a:lstStyle/>
          <a:p>
            <a:pPr fontAlgn="base"/>
            <a:br>
              <a:rPr lang="en-US" b="1" i="0" dirty="0">
                <a:solidFill>
                  <a:srgbClr val="FF0000"/>
                </a:solidFill>
                <a:effectLst/>
                <a:latin typeface="Nunito" pitchFamily="2" charset="0"/>
              </a:rPr>
            </a:br>
            <a:endParaRPr lang="en-US" dirty="0">
              <a:solidFill>
                <a:srgbClr val="FF0000"/>
              </a:solidFill>
            </a:endParaRPr>
          </a:p>
        </p:txBody>
      </p:sp>
      <p:sp>
        <p:nvSpPr>
          <p:cNvPr id="5" name="TextBox 4">
            <a:extLst>
              <a:ext uri="{FF2B5EF4-FFF2-40B4-BE49-F238E27FC236}">
                <a16:creationId xmlns:a16="http://schemas.microsoft.com/office/drawing/2014/main" id="{432346DD-2D13-86BB-34F8-95EB13374AE7}"/>
              </a:ext>
            </a:extLst>
          </p:cNvPr>
          <p:cNvSpPr txBox="1"/>
          <p:nvPr/>
        </p:nvSpPr>
        <p:spPr>
          <a:xfrm>
            <a:off x="1347327" y="2438399"/>
            <a:ext cx="8930812" cy="646331"/>
          </a:xfrm>
          <a:prstGeom prst="rect">
            <a:avLst/>
          </a:prstGeom>
          <a:noFill/>
        </p:spPr>
        <p:txBody>
          <a:bodyPr wrap="square">
            <a:spAutoFit/>
          </a:bodyPr>
          <a:lstStyle/>
          <a:p>
            <a:pPr algn="l" fontAlgn="base"/>
            <a:r>
              <a:rPr lang="en-US" sz="3600" b="1" i="0" cap="all" dirty="0">
                <a:solidFill>
                  <a:srgbClr val="3D4C4F"/>
                </a:solidFill>
                <a:effectLst/>
                <a:latin typeface="Lato" panose="020F0502020204030203" pitchFamily="34" charset="0"/>
              </a:rPr>
              <a:t>STEP 2: PHONEMIC AWARENESS</a:t>
            </a:r>
          </a:p>
        </p:txBody>
      </p:sp>
      <p:sp>
        <p:nvSpPr>
          <p:cNvPr id="7" name="TextBox 6">
            <a:extLst>
              <a:ext uri="{FF2B5EF4-FFF2-40B4-BE49-F238E27FC236}">
                <a16:creationId xmlns:a16="http://schemas.microsoft.com/office/drawing/2014/main" id="{B7B85007-4072-3027-038F-577B71CBE87E}"/>
              </a:ext>
            </a:extLst>
          </p:cNvPr>
          <p:cNvSpPr txBox="1"/>
          <p:nvPr/>
        </p:nvSpPr>
        <p:spPr>
          <a:xfrm>
            <a:off x="1484311" y="3429000"/>
            <a:ext cx="6118260" cy="1569660"/>
          </a:xfrm>
          <a:prstGeom prst="rect">
            <a:avLst/>
          </a:prstGeom>
          <a:noFill/>
        </p:spPr>
        <p:txBody>
          <a:bodyPr wrap="square">
            <a:spAutoFit/>
          </a:bodyPr>
          <a:lstStyle/>
          <a:p>
            <a:r>
              <a:rPr lang="en-US" sz="2400" b="0" i="0" dirty="0">
                <a:solidFill>
                  <a:srgbClr val="575D62"/>
                </a:solidFill>
                <a:effectLst/>
                <a:latin typeface="Lato" panose="020F0502020204030203" pitchFamily="34" charset="0"/>
              </a:rPr>
              <a:t> We teach them the sounds of each letter and of key phonograms. We encourage them to build phonetic words, and later,  they are ready, to read phonetic words</a:t>
            </a:r>
            <a:r>
              <a:rPr lang="en-US" b="0" i="0" dirty="0">
                <a:solidFill>
                  <a:srgbClr val="575D62"/>
                </a:solidFill>
                <a:effectLst/>
                <a:latin typeface="Lato" panose="020F0502020204030203" pitchFamily="34" charset="0"/>
              </a:rPr>
              <a:t>. </a:t>
            </a:r>
            <a:endParaRPr lang="en-US" dirty="0"/>
          </a:p>
        </p:txBody>
      </p:sp>
    </p:spTree>
    <p:extLst>
      <p:ext uri="{BB962C8B-B14F-4D97-AF65-F5344CB8AC3E}">
        <p14:creationId xmlns:p14="http://schemas.microsoft.com/office/powerpoint/2010/main" val="2615768964"/>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A922A-406D-2773-A45F-E4B877E307B5}"/>
              </a:ext>
            </a:extLst>
          </p:cNvPr>
          <p:cNvSpPr>
            <a:spLocks noGrp="1"/>
          </p:cNvSpPr>
          <p:nvPr>
            <p:ph type="title"/>
          </p:nvPr>
        </p:nvSpPr>
        <p:spPr>
          <a:xfrm>
            <a:off x="-4011714" y="5026794"/>
            <a:ext cx="10018713" cy="1752599"/>
          </a:xfrm>
        </p:spPr>
        <p:txBody>
          <a:bodyPr/>
          <a:lstStyle/>
          <a:p>
            <a:r>
              <a:rPr lang="en-US"/>
              <a:t>.</a:t>
            </a:r>
            <a:endParaRPr lang="en-US" dirty="0"/>
          </a:p>
        </p:txBody>
      </p:sp>
      <p:sp>
        <p:nvSpPr>
          <p:cNvPr id="3" name="Content Placeholder 2">
            <a:extLst>
              <a:ext uri="{FF2B5EF4-FFF2-40B4-BE49-F238E27FC236}">
                <a16:creationId xmlns:a16="http://schemas.microsoft.com/office/drawing/2014/main" id="{F94CB513-7622-E937-74AC-840307293CAE}"/>
              </a:ext>
            </a:extLst>
          </p:cNvPr>
          <p:cNvSpPr>
            <a:spLocks noGrp="1"/>
          </p:cNvSpPr>
          <p:nvPr>
            <p:ph idx="1"/>
          </p:nvPr>
        </p:nvSpPr>
        <p:spPr>
          <a:xfrm>
            <a:off x="1359183" y="5140692"/>
            <a:ext cx="10018713" cy="3124201"/>
          </a:xfrm>
        </p:spPr>
        <p:txBody>
          <a:bodyPr/>
          <a:lstStyle/>
          <a:p>
            <a:pPr marL="0" indent="0">
              <a:buNone/>
            </a:pPr>
            <a:r>
              <a:rPr lang="en-US"/>
              <a:t>.</a:t>
            </a:r>
            <a:endParaRPr lang="en-US" dirty="0"/>
          </a:p>
        </p:txBody>
      </p:sp>
      <p:pic>
        <p:nvPicPr>
          <p:cNvPr id="7" name="Picture 6">
            <a:extLst>
              <a:ext uri="{FF2B5EF4-FFF2-40B4-BE49-F238E27FC236}">
                <a16:creationId xmlns:a16="http://schemas.microsoft.com/office/drawing/2014/main" id="{202B692B-63F4-B2AC-B139-F1050EF8D6FE}"/>
              </a:ext>
            </a:extLst>
          </p:cNvPr>
          <p:cNvPicPr>
            <a:picLocks noChangeAspect="1"/>
          </p:cNvPicPr>
          <p:nvPr/>
        </p:nvPicPr>
        <p:blipFill>
          <a:blip r:embed="rId2"/>
          <a:stretch>
            <a:fillRect/>
          </a:stretch>
        </p:blipFill>
        <p:spPr>
          <a:xfrm rot="10800000" flipH="1" flipV="1">
            <a:off x="10356112" y="5513034"/>
            <a:ext cx="1763400" cy="1266359"/>
          </a:xfrm>
          <a:prstGeom prst="rect">
            <a:avLst/>
          </a:prstGeom>
        </p:spPr>
      </p:pic>
      <p:sp>
        <p:nvSpPr>
          <p:cNvPr id="6" name="TextBox 5">
            <a:extLst>
              <a:ext uri="{FF2B5EF4-FFF2-40B4-BE49-F238E27FC236}">
                <a16:creationId xmlns:a16="http://schemas.microsoft.com/office/drawing/2014/main" id="{EA6D28B7-4D08-3247-9122-522EB1C85EDC}"/>
              </a:ext>
            </a:extLst>
          </p:cNvPr>
          <p:cNvSpPr txBox="1"/>
          <p:nvPr/>
        </p:nvSpPr>
        <p:spPr>
          <a:xfrm>
            <a:off x="1439239" y="1553383"/>
            <a:ext cx="8101172" cy="2677656"/>
          </a:xfrm>
          <a:prstGeom prst="rect">
            <a:avLst/>
          </a:prstGeom>
          <a:noFill/>
        </p:spPr>
        <p:txBody>
          <a:bodyPr wrap="square">
            <a:spAutoFit/>
          </a:bodyPr>
          <a:lstStyle/>
          <a:p>
            <a:pPr marL="0" marR="0" lvl="0" indent="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3600" b="1" i="0" u="none" strike="noStrike" kern="1200" cap="none" spc="0" normalizeH="0" baseline="0" noProof="0" dirty="0">
                <a:ln>
                  <a:noFill/>
                </a:ln>
                <a:solidFill>
                  <a:srgbClr val="575D62"/>
                </a:solidFill>
                <a:effectLst/>
                <a:uLnTx/>
                <a:uFillTx/>
                <a:latin typeface="Lato" panose="020F0502020204030203" pitchFamily="34" charset="0"/>
                <a:ea typeface="+mn-ea"/>
                <a:cs typeface="+mn-cs"/>
              </a:rPr>
              <a:t>Materials for step 1 and 2</a:t>
            </a:r>
          </a:p>
          <a:p>
            <a:pPr marL="0" marR="0" lvl="0" indent="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US" sz="3600" b="1" i="0" u="none" strike="noStrike" kern="1200" cap="none" spc="0" normalizeH="0" baseline="0" noProof="0" dirty="0">
              <a:ln>
                <a:noFill/>
              </a:ln>
              <a:solidFill>
                <a:srgbClr val="575D62"/>
              </a:solidFill>
              <a:effectLst/>
              <a:uLnTx/>
              <a:uFillTx/>
              <a:latin typeface="Lato" panose="020F0502020204030203" pitchFamily="34" charset="0"/>
              <a:ea typeface="+mn-ea"/>
              <a:cs typeface="+mn-cs"/>
            </a:endParaRPr>
          </a:p>
          <a:p>
            <a:pPr marL="742950" marR="0" lvl="1" indent="-2857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sng" strike="noStrike" kern="1200" cap="none" spc="0" normalizeH="0" baseline="0" noProof="0" dirty="0">
                <a:ln>
                  <a:noFill/>
                </a:ln>
                <a:solidFill>
                  <a:srgbClr val="042046"/>
                </a:solidFill>
                <a:effectLst/>
                <a:uLnTx/>
                <a:uFillTx/>
                <a:latin typeface="inherit"/>
                <a:ea typeface="+mn-ea"/>
                <a:cs typeface="+mn-cs"/>
                <a:hlinkClick r:id="rId3" tooltip="Montessori vocabulary cards"/>
              </a:rPr>
              <a:t>Vocabulary cards</a:t>
            </a:r>
            <a:endParaRPr kumimoji="0" lang="en-US" sz="2400" b="0" i="0" u="none" strike="noStrike" kern="1200" cap="none" spc="0" normalizeH="0" baseline="0" noProof="0" dirty="0">
              <a:ln>
                <a:noFill/>
              </a:ln>
              <a:solidFill>
                <a:srgbClr val="575D62"/>
              </a:solidFill>
              <a:effectLst/>
              <a:uLnTx/>
              <a:uFillTx/>
              <a:latin typeface="inherit"/>
              <a:ea typeface="+mn-ea"/>
              <a:cs typeface="+mn-cs"/>
            </a:endParaRPr>
          </a:p>
          <a:p>
            <a:pPr marL="742950" marR="0" lvl="1" indent="-2857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sng" strike="noStrike" kern="1200" cap="none" spc="0" normalizeH="0" baseline="0" noProof="0" dirty="0">
                <a:ln>
                  <a:noFill/>
                </a:ln>
                <a:solidFill>
                  <a:srgbClr val="042046"/>
                </a:solidFill>
                <a:effectLst/>
                <a:uLnTx/>
                <a:uFillTx/>
                <a:latin typeface="inherit"/>
                <a:ea typeface="+mn-ea"/>
                <a:cs typeface="+mn-cs"/>
                <a:hlinkClick r:id="rId4" tooltip="Montessori matching cards"/>
              </a:rPr>
              <a:t>Matching cards</a:t>
            </a:r>
            <a:endParaRPr kumimoji="0" lang="en-US" sz="2400" b="0" i="0" u="none" strike="noStrike" kern="1200" cap="none" spc="0" normalizeH="0" baseline="0" noProof="0" dirty="0">
              <a:ln>
                <a:noFill/>
              </a:ln>
              <a:solidFill>
                <a:srgbClr val="575D62"/>
              </a:solidFill>
              <a:effectLst/>
              <a:uLnTx/>
              <a:uFillTx/>
              <a:latin typeface="inherit"/>
              <a:ea typeface="+mn-ea"/>
              <a:cs typeface="+mn-cs"/>
            </a:endParaRPr>
          </a:p>
          <a:p>
            <a:pPr marL="742950" marR="0" lvl="1" indent="-2857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sng" strike="noStrike" kern="1200" cap="none" spc="0" normalizeH="0" baseline="0" noProof="0" dirty="0">
                <a:ln>
                  <a:noFill/>
                </a:ln>
                <a:solidFill>
                  <a:srgbClr val="E94B3F"/>
                </a:solidFill>
                <a:effectLst/>
                <a:uLnTx/>
                <a:uFillTx/>
                <a:latin typeface="inherit"/>
                <a:ea typeface="+mn-ea"/>
                <a:cs typeface="+mn-cs"/>
                <a:hlinkClick r:id="rId5" tooltip="Montessori Geography Folders"/>
              </a:rPr>
              <a:t>Geography folders</a:t>
            </a:r>
            <a:endParaRPr kumimoji="0" lang="en-US" sz="2400" b="0" i="0" u="none" strike="noStrike" kern="1200" cap="none" spc="0" normalizeH="0" baseline="0" noProof="0" dirty="0">
              <a:ln>
                <a:noFill/>
              </a:ln>
              <a:solidFill>
                <a:srgbClr val="575D62"/>
              </a:solidFill>
              <a:effectLst/>
              <a:uLnTx/>
              <a:uFillTx/>
              <a:latin typeface="inherit"/>
              <a:ea typeface="+mn-ea"/>
              <a:cs typeface="+mn-cs"/>
            </a:endParaRPr>
          </a:p>
          <a:p>
            <a:pPr marL="742950" marR="0" lvl="1" indent="-2857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sng" strike="noStrike" kern="1200" cap="none" spc="0" normalizeH="0" baseline="0" noProof="0" dirty="0">
                <a:ln>
                  <a:noFill/>
                </a:ln>
                <a:solidFill>
                  <a:srgbClr val="042046"/>
                </a:solidFill>
                <a:effectLst/>
                <a:uLnTx/>
                <a:uFillTx/>
                <a:latin typeface="inherit"/>
                <a:ea typeface="+mn-ea"/>
                <a:cs typeface="+mn-cs"/>
                <a:hlinkClick r:id="rId6" tooltip="Montessori sandpaper letters"/>
              </a:rPr>
              <a:t>Sandpaper letters</a:t>
            </a:r>
            <a:endParaRPr kumimoji="0" lang="en-US" sz="2400" b="0" i="0" u="none" strike="noStrike" kern="1200" cap="none" spc="0" normalizeH="0" baseline="0" noProof="0" dirty="0">
              <a:ln>
                <a:noFill/>
              </a:ln>
              <a:solidFill>
                <a:srgbClr val="575D62"/>
              </a:solidFill>
              <a:effectLst/>
              <a:uLnTx/>
              <a:uFillTx/>
              <a:latin typeface="inherit"/>
              <a:ea typeface="+mn-ea"/>
              <a:cs typeface="+mn-cs"/>
            </a:endParaRPr>
          </a:p>
        </p:txBody>
      </p:sp>
      <p:pic>
        <p:nvPicPr>
          <p:cNvPr id="5" name="Picture 4">
            <a:extLst>
              <a:ext uri="{FF2B5EF4-FFF2-40B4-BE49-F238E27FC236}">
                <a16:creationId xmlns:a16="http://schemas.microsoft.com/office/drawing/2014/main" id="{BAF30EF7-D586-C65A-257C-3F805A701F5C}"/>
              </a:ext>
            </a:extLst>
          </p:cNvPr>
          <p:cNvPicPr>
            <a:picLocks noChangeAspect="1"/>
          </p:cNvPicPr>
          <p:nvPr/>
        </p:nvPicPr>
        <p:blipFill>
          <a:blip r:embed="rId7">
            <a:alphaModFix amt="50000"/>
          </a:blip>
          <a:stretch>
            <a:fillRect/>
          </a:stretch>
        </p:blipFill>
        <p:spPr>
          <a:xfrm>
            <a:off x="6641545" y="2245969"/>
            <a:ext cx="4101805" cy="3657124"/>
          </a:xfrm>
          <a:prstGeom prst="rect">
            <a:avLst/>
          </a:prstGeom>
          <a:ln>
            <a:noFill/>
          </a:ln>
          <a:effectLst>
            <a:softEdge rad="112500"/>
          </a:effectLst>
        </p:spPr>
      </p:pic>
    </p:spTree>
    <p:extLst>
      <p:ext uri="{BB962C8B-B14F-4D97-AF65-F5344CB8AC3E}">
        <p14:creationId xmlns:p14="http://schemas.microsoft.com/office/powerpoint/2010/main" val="2101268532"/>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6AD30037-67ED-4367-9BE0-45787510B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21CE211-2C47-0902-C5F1-9C9A6C18542A}"/>
              </a:ext>
            </a:extLst>
          </p:cNvPr>
          <p:cNvPicPr>
            <a:picLocks noChangeAspect="1"/>
          </p:cNvPicPr>
          <p:nvPr/>
        </p:nvPicPr>
        <p:blipFill rotWithShape="1">
          <a:blip r:embed="rId3"/>
          <a:srcRect l="31438" r="10610"/>
          <a:stretch/>
        </p:blipFill>
        <p:spPr>
          <a:xfrm>
            <a:off x="6892924" y="10"/>
            <a:ext cx="5299077" cy="6857990"/>
          </a:xfrm>
          <a:custGeom>
            <a:avLst/>
            <a:gdLst/>
            <a:ahLst/>
            <a:cxnLst/>
            <a:rect l="l" t="t" r="r" b="b"/>
            <a:pathLst>
              <a:path w="5299077" h="6858000">
                <a:moveTo>
                  <a:pt x="836871" y="0"/>
                </a:moveTo>
                <a:lnTo>
                  <a:pt x="5299077" y="0"/>
                </a:lnTo>
                <a:lnTo>
                  <a:pt x="5299077" y="6858000"/>
                </a:lnTo>
                <a:lnTo>
                  <a:pt x="1911312" y="6858000"/>
                </a:lnTo>
                <a:lnTo>
                  <a:pt x="0" y="5333999"/>
                </a:lnTo>
                <a:close/>
              </a:path>
            </a:pathLst>
          </a:custGeom>
        </p:spPr>
      </p:pic>
      <p:grpSp>
        <p:nvGrpSpPr>
          <p:cNvPr id="56" name="Group 55">
            <a:extLst>
              <a:ext uri="{FF2B5EF4-FFF2-40B4-BE49-F238E27FC236}">
                <a16:creationId xmlns:a16="http://schemas.microsoft.com/office/drawing/2014/main" id="{50841A4E-5BC1-44B4-83CF-D524E8AEAD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32760" y="0"/>
            <a:ext cx="2436813" cy="6858001"/>
            <a:chOff x="1320800" y="0"/>
            <a:chExt cx="2436813" cy="6858001"/>
          </a:xfrm>
        </p:grpSpPr>
        <p:sp>
          <p:nvSpPr>
            <p:cNvPr id="57" name="Freeform 6">
              <a:extLst>
                <a:ext uri="{FF2B5EF4-FFF2-40B4-BE49-F238E27FC236}">
                  <a16:creationId xmlns:a16="http://schemas.microsoft.com/office/drawing/2014/main" id="{BF371BCC-8954-44E2-8C4F-29DC188727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58" name="Freeform 7">
              <a:extLst>
                <a:ext uri="{FF2B5EF4-FFF2-40B4-BE49-F238E27FC236}">
                  <a16:creationId xmlns:a16="http://schemas.microsoft.com/office/drawing/2014/main" id="{CD3505BE-B420-41C5-BE34-3E7652D37A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59" name="Freeform 8">
              <a:extLst>
                <a:ext uri="{FF2B5EF4-FFF2-40B4-BE49-F238E27FC236}">
                  <a16:creationId xmlns:a16="http://schemas.microsoft.com/office/drawing/2014/main" id="{4B68A05B-A78B-4D59-8CF9-1900731A2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60" name="Freeform 9">
              <a:extLst>
                <a:ext uri="{FF2B5EF4-FFF2-40B4-BE49-F238E27FC236}">
                  <a16:creationId xmlns:a16="http://schemas.microsoft.com/office/drawing/2014/main" id="{84D57A01-C112-4FF2-B5ED-0B762AAD9C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61" name="Freeform 10">
              <a:extLst>
                <a:ext uri="{FF2B5EF4-FFF2-40B4-BE49-F238E27FC236}">
                  <a16:creationId xmlns:a16="http://schemas.microsoft.com/office/drawing/2014/main" id="{6CCCCDF1-5D4F-4CA1-8400-DFBB96BB0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62" name="Freeform 11">
              <a:extLst>
                <a:ext uri="{FF2B5EF4-FFF2-40B4-BE49-F238E27FC236}">
                  <a16:creationId xmlns:a16="http://schemas.microsoft.com/office/drawing/2014/main" id="{20A090B2-5344-43CD-BC70-A6D44F15E8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5" name="Title 4">
            <a:extLst>
              <a:ext uri="{FF2B5EF4-FFF2-40B4-BE49-F238E27FC236}">
                <a16:creationId xmlns:a16="http://schemas.microsoft.com/office/drawing/2014/main" id="{7875E578-5A13-C325-378A-889B63B66A34}"/>
              </a:ext>
            </a:extLst>
          </p:cNvPr>
          <p:cNvSpPr>
            <a:spLocks noGrp="1"/>
          </p:cNvSpPr>
          <p:nvPr>
            <p:ph type="title"/>
          </p:nvPr>
        </p:nvSpPr>
        <p:spPr>
          <a:xfrm>
            <a:off x="972079" y="-14287"/>
            <a:ext cx="5649091" cy="1181020"/>
          </a:xfrm>
        </p:spPr>
        <p:txBody>
          <a:bodyPr vert="horz" lIns="91440" tIns="45720" rIns="91440" bIns="45720" rtlCol="0" anchor="ctr">
            <a:normAutofit/>
          </a:bodyPr>
          <a:lstStyle/>
          <a:p>
            <a:pPr algn="l"/>
            <a:r>
              <a:rPr lang="en-US" b="1" dirty="0"/>
              <a:t>Activities</a:t>
            </a:r>
            <a:endParaRPr lang="en-US" b="1"/>
          </a:p>
        </p:txBody>
      </p:sp>
      <p:sp>
        <p:nvSpPr>
          <p:cNvPr id="18" name="TextBox 17">
            <a:extLst>
              <a:ext uri="{FF2B5EF4-FFF2-40B4-BE49-F238E27FC236}">
                <a16:creationId xmlns:a16="http://schemas.microsoft.com/office/drawing/2014/main" id="{774D5F8D-62DB-2079-F71C-E827CAD4A0BC}"/>
              </a:ext>
            </a:extLst>
          </p:cNvPr>
          <p:cNvSpPr txBox="1"/>
          <p:nvPr/>
        </p:nvSpPr>
        <p:spPr>
          <a:xfrm>
            <a:off x="742155" y="1850630"/>
            <a:ext cx="5260680" cy="3124201"/>
          </a:xfrm>
          <a:prstGeom prst="rect">
            <a:avLst/>
          </a:prstGeom>
        </p:spPr>
        <p:txBody>
          <a:bodyPr vert="horz" lIns="91440" tIns="45720" rIns="91440" bIns="45720" rtlCol="0" anchor="ctr">
            <a:noAutofit/>
          </a:bodyPr>
          <a:lstStyle/>
          <a:p>
            <a:pPr fontAlgn="base">
              <a:lnSpc>
                <a:spcPct val="90000"/>
              </a:lnSpc>
              <a:spcBef>
                <a:spcPct val="20000"/>
              </a:spcBef>
              <a:spcAft>
                <a:spcPts val="600"/>
              </a:spcAft>
              <a:buClr>
                <a:schemeClr val="accent1">
                  <a:lumMod val="75000"/>
                </a:schemeClr>
              </a:buClr>
              <a:buSzPct val="145000"/>
              <a:buFont typeface="Arial"/>
              <a:buChar char="•"/>
            </a:pPr>
            <a:r>
              <a:rPr lang="en-US" sz="2000" b="0" i="0" dirty="0"/>
              <a:t>Articulating slowly and carefully</a:t>
            </a:r>
            <a:br>
              <a:rPr lang="en-US" sz="2000" b="0" i="0" dirty="0"/>
            </a:br>
            <a:endParaRPr lang="en-US" sz="2000" b="0" i="0" dirty="0"/>
          </a:p>
          <a:p>
            <a:pPr fontAlgn="base">
              <a:lnSpc>
                <a:spcPct val="90000"/>
              </a:lnSpc>
              <a:spcBef>
                <a:spcPct val="20000"/>
              </a:spcBef>
              <a:spcAft>
                <a:spcPts val="600"/>
              </a:spcAft>
              <a:buClr>
                <a:schemeClr val="accent1">
                  <a:lumMod val="75000"/>
                </a:schemeClr>
              </a:buClr>
              <a:buSzPct val="145000"/>
              <a:buFont typeface="Arial"/>
              <a:buChar char="•"/>
            </a:pPr>
            <a:r>
              <a:rPr lang="en-US" sz="2000" b="0" i="0" dirty="0"/>
              <a:t>Encouraging the children to speak and pronounce words</a:t>
            </a:r>
            <a:br>
              <a:rPr lang="en-US" sz="2000" b="0" i="0" dirty="0"/>
            </a:br>
            <a:endParaRPr lang="en-US" sz="2000" b="0" i="0" dirty="0"/>
          </a:p>
          <a:p>
            <a:pPr fontAlgn="base">
              <a:lnSpc>
                <a:spcPct val="90000"/>
              </a:lnSpc>
              <a:spcBef>
                <a:spcPct val="20000"/>
              </a:spcBef>
              <a:spcAft>
                <a:spcPts val="600"/>
              </a:spcAft>
              <a:buClr>
                <a:schemeClr val="accent1">
                  <a:lumMod val="75000"/>
                </a:schemeClr>
              </a:buClr>
              <a:buSzPct val="145000"/>
              <a:buFont typeface="Arial"/>
              <a:buChar char="•"/>
            </a:pPr>
            <a:r>
              <a:rPr lang="en-US" sz="2000" b="0" i="0" dirty="0"/>
              <a:t>Repeating new words</a:t>
            </a:r>
            <a:br>
              <a:rPr lang="en-US" sz="2000" b="0" i="0" dirty="0"/>
            </a:br>
            <a:endParaRPr lang="en-US" sz="2000" b="0" i="0" dirty="0"/>
          </a:p>
          <a:p>
            <a:pPr fontAlgn="base">
              <a:lnSpc>
                <a:spcPct val="90000"/>
              </a:lnSpc>
              <a:spcBef>
                <a:spcPct val="20000"/>
              </a:spcBef>
              <a:spcAft>
                <a:spcPts val="600"/>
              </a:spcAft>
              <a:buClr>
                <a:schemeClr val="accent1">
                  <a:lumMod val="75000"/>
                </a:schemeClr>
              </a:buClr>
              <a:buSzPct val="145000"/>
              <a:buFont typeface="Arial"/>
              <a:buChar char="•"/>
            </a:pPr>
            <a:r>
              <a:rPr lang="en-US" sz="2000" b="0" i="0" dirty="0"/>
              <a:t>Singing songs</a:t>
            </a:r>
            <a:br>
              <a:rPr lang="en-US" sz="2000" b="0" i="0" dirty="0"/>
            </a:br>
            <a:endParaRPr lang="en-US" sz="2000" b="0" i="0" dirty="0"/>
          </a:p>
          <a:p>
            <a:pPr fontAlgn="base">
              <a:lnSpc>
                <a:spcPct val="90000"/>
              </a:lnSpc>
              <a:spcBef>
                <a:spcPct val="20000"/>
              </a:spcBef>
              <a:spcAft>
                <a:spcPts val="600"/>
              </a:spcAft>
              <a:buClr>
                <a:schemeClr val="accent1">
                  <a:lumMod val="75000"/>
                </a:schemeClr>
              </a:buClr>
              <a:buSzPct val="145000"/>
              <a:buFont typeface="Arial"/>
              <a:buChar char="•"/>
            </a:pPr>
            <a:r>
              <a:rPr lang="en-US" sz="2000" b="0" i="0" dirty="0"/>
              <a:t>Reading books</a:t>
            </a:r>
            <a:br>
              <a:rPr lang="en-US" sz="2000" b="0" i="0" dirty="0"/>
            </a:br>
            <a:endParaRPr lang="en-US" sz="2000" b="0" i="0" dirty="0"/>
          </a:p>
          <a:p>
            <a:pPr fontAlgn="base">
              <a:lnSpc>
                <a:spcPct val="90000"/>
              </a:lnSpc>
              <a:spcBef>
                <a:spcPct val="20000"/>
              </a:spcBef>
              <a:spcAft>
                <a:spcPts val="600"/>
              </a:spcAft>
              <a:buClr>
                <a:schemeClr val="accent1">
                  <a:lumMod val="75000"/>
                </a:schemeClr>
              </a:buClr>
              <a:buSzPct val="145000"/>
              <a:buFont typeface="Arial"/>
              <a:buChar char="•"/>
            </a:pPr>
            <a:r>
              <a:rPr lang="en-US" sz="2000" b="0" i="0" dirty="0"/>
              <a:t>Reciting poetry</a:t>
            </a:r>
            <a:br>
              <a:rPr lang="en-US" sz="2000" b="0" i="0" dirty="0"/>
            </a:br>
            <a:endParaRPr lang="en-US" sz="2000" b="0" i="0" dirty="0"/>
          </a:p>
          <a:p>
            <a:pPr fontAlgn="base">
              <a:lnSpc>
                <a:spcPct val="90000"/>
              </a:lnSpc>
              <a:spcBef>
                <a:spcPct val="20000"/>
              </a:spcBef>
              <a:spcAft>
                <a:spcPts val="600"/>
              </a:spcAft>
              <a:buClr>
                <a:schemeClr val="accent1">
                  <a:lumMod val="75000"/>
                </a:schemeClr>
              </a:buClr>
              <a:buSzPct val="145000"/>
              <a:buFont typeface="Arial"/>
              <a:buChar char="•"/>
            </a:pPr>
            <a:r>
              <a:rPr lang="en-US" sz="2000" b="0" i="0" dirty="0"/>
              <a:t>Playing sound games like I Spy</a:t>
            </a:r>
          </a:p>
        </p:txBody>
      </p:sp>
      <p:sp>
        <p:nvSpPr>
          <p:cNvPr id="23" name="TextBox 22">
            <a:extLst>
              <a:ext uri="{FF2B5EF4-FFF2-40B4-BE49-F238E27FC236}">
                <a16:creationId xmlns:a16="http://schemas.microsoft.com/office/drawing/2014/main" id="{D6CB9027-6F82-A53B-7BF8-B81A660CCD81}"/>
              </a:ext>
            </a:extLst>
          </p:cNvPr>
          <p:cNvSpPr txBox="1"/>
          <p:nvPr/>
        </p:nvSpPr>
        <p:spPr>
          <a:xfrm>
            <a:off x="1034761" y="1517578"/>
            <a:ext cx="5260680" cy="3124201"/>
          </a:xfrm>
          <a:prstGeom prst="rect">
            <a:avLst/>
          </a:prstGeom>
        </p:spPr>
        <p:txBody>
          <a:bodyPr vert="horz" lIns="91440" tIns="45720" rIns="91440" bIns="45720" rtlCol="0" anchor="ctr">
            <a:normAutofit/>
          </a:bodyPr>
          <a:lstStyle/>
          <a:p>
            <a:pPr fontAlgn="base">
              <a:spcBef>
                <a:spcPct val="20000"/>
              </a:spcBef>
              <a:spcAft>
                <a:spcPts val="600"/>
              </a:spcAft>
              <a:buClr>
                <a:schemeClr val="accent1">
                  <a:lumMod val="75000"/>
                </a:schemeClr>
              </a:buClr>
              <a:buSzPct val="145000"/>
            </a:pPr>
            <a:endParaRPr lang="en-US" sz="2000" b="1" i="0" dirty="0"/>
          </a:p>
        </p:txBody>
      </p:sp>
      <p:sp>
        <p:nvSpPr>
          <p:cNvPr id="4" name="TextBox 3"/>
          <p:cNvSpPr txBox="1"/>
          <p:nvPr/>
        </p:nvSpPr>
        <p:spPr>
          <a:xfrm>
            <a:off x="484665" y="2503495"/>
            <a:ext cx="6136506" cy="3124201"/>
          </a:xfrm>
          <a:prstGeom prst="rect">
            <a:avLst/>
          </a:prstGeom>
        </p:spPr>
        <p:txBody>
          <a:bodyPr vert="horz" lIns="91440" tIns="45720" rIns="91440" bIns="45720" rtlCol="0" anchor="ctr">
            <a:normAutofit/>
          </a:bodyPr>
          <a:lstStyle/>
          <a:p>
            <a:pPr>
              <a:spcBef>
                <a:spcPct val="20000"/>
              </a:spcBef>
              <a:spcAft>
                <a:spcPts val="600"/>
              </a:spcAft>
              <a:buClr>
                <a:schemeClr val="accent1">
                  <a:lumMod val="75000"/>
                </a:schemeClr>
              </a:buClr>
              <a:buSzPct val="145000"/>
            </a:pPr>
            <a:endParaRPr lang="en-US" sz="2800" dirty="0"/>
          </a:p>
        </p:txBody>
      </p:sp>
      <p:pic>
        <p:nvPicPr>
          <p:cNvPr id="21" name="Picture 20" descr="C:\Users\User\Dropbox\Jolly Phonics sales\logo sign contracts bank details etc\logo 2.png">
            <a:extLst>
              <a:ext uri="{FF2B5EF4-FFF2-40B4-BE49-F238E27FC236}">
                <a16:creationId xmlns:a16="http://schemas.microsoft.com/office/drawing/2014/main" id="{1D4CD643-C8ED-5C0D-56FD-3C11B0EE53F1}"/>
              </a:ext>
            </a:extLst>
          </p:cNvPr>
          <p:cNvPicPr/>
          <p:nvPr/>
        </p:nvPicPr>
        <p:blipFill rotWithShape="1">
          <a:blip r:embed="rId4">
            <a:extLst>
              <a:ext uri="{28A0092B-C50C-407E-A947-70E740481C1C}">
                <a14:useLocalDpi xmlns:a14="http://schemas.microsoft.com/office/drawing/2010/main" val="0"/>
              </a:ext>
            </a:extLst>
          </a:blip>
          <a:srcRect b="20807"/>
          <a:stretch/>
        </p:blipFill>
        <p:spPr bwMode="auto">
          <a:xfrm>
            <a:off x="-1" y="5943600"/>
            <a:ext cx="1484312" cy="914400"/>
          </a:xfrm>
          <a:prstGeom prst="rect">
            <a:avLst/>
          </a:prstGeom>
          <a:noFill/>
          <a:ln>
            <a:noFill/>
          </a:ln>
        </p:spPr>
      </p:pic>
    </p:spTree>
    <p:extLst>
      <p:ext uri="{BB962C8B-B14F-4D97-AF65-F5344CB8AC3E}">
        <p14:creationId xmlns:p14="http://schemas.microsoft.com/office/powerpoint/2010/main" val="1400477338"/>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4" name="AutoShape 2" descr="blob:https://web.whatsapp.com/dfcde848-d263-4ac2-bb09-cc8e77c6b0c9"/>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8F130BAC-683F-E562-2E25-B0235D924A60}"/>
              </a:ext>
            </a:extLst>
          </p:cNvPr>
          <p:cNvPicPr>
            <a:picLocks noChangeAspect="1"/>
          </p:cNvPicPr>
          <p:nvPr/>
        </p:nvPicPr>
        <p:blipFill>
          <a:blip r:embed="rId3"/>
          <a:stretch>
            <a:fillRect/>
          </a:stretch>
        </p:blipFill>
        <p:spPr>
          <a:xfrm>
            <a:off x="9787661" y="538397"/>
            <a:ext cx="1761897" cy="1268078"/>
          </a:xfrm>
          <a:prstGeom prst="rect">
            <a:avLst/>
          </a:prstGeom>
        </p:spPr>
      </p:pic>
      <p:sp>
        <p:nvSpPr>
          <p:cNvPr id="8" name="TextBox 7">
            <a:extLst>
              <a:ext uri="{FF2B5EF4-FFF2-40B4-BE49-F238E27FC236}">
                <a16:creationId xmlns:a16="http://schemas.microsoft.com/office/drawing/2014/main" id="{4B14DFDA-588D-E1DF-789E-C5D0C2C027BE}"/>
              </a:ext>
            </a:extLst>
          </p:cNvPr>
          <p:cNvSpPr txBox="1"/>
          <p:nvPr/>
        </p:nvSpPr>
        <p:spPr>
          <a:xfrm>
            <a:off x="1774861" y="2270857"/>
            <a:ext cx="8170524" cy="646331"/>
          </a:xfrm>
          <a:prstGeom prst="rect">
            <a:avLst/>
          </a:prstGeom>
          <a:noFill/>
        </p:spPr>
        <p:txBody>
          <a:bodyPr wrap="square">
            <a:spAutoFit/>
          </a:bodyPr>
          <a:lstStyle/>
          <a:p>
            <a:r>
              <a:rPr lang="en-US" sz="3600" b="1" dirty="0"/>
              <a:t>STEP 3: CREATING WORDS (WRITING)</a:t>
            </a:r>
          </a:p>
        </p:txBody>
      </p:sp>
      <p:sp>
        <p:nvSpPr>
          <p:cNvPr id="9" name="TextBox 8">
            <a:extLst>
              <a:ext uri="{FF2B5EF4-FFF2-40B4-BE49-F238E27FC236}">
                <a16:creationId xmlns:a16="http://schemas.microsoft.com/office/drawing/2014/main" id="{06A38BA5-BF40-3F38-7385-415997415471}"/>
              </a:ext>
            </a:extLst>
          </p:cNvPr>
          <p:cNvSpPr txBox="1"/>
          <p:nvPr/>
        </p:nvSpPr>
        <p:spPr>
          <a:xfrm rot="10800000" flipV="1">
            <a:off x="2350214" y="3104571"/>
            <a:ext cx="3423863" cy="2862322"/>
          </a:xfrm>
          <a:prstGeom prst="rect">
            <a:avLst/>
          </a:prstGeom>
          <a:noFill/>
        </p:spPr>
        <p:txBody>
          <a:bodyPr wrap="square">
            <a:spAutoFit/>
          </a:bodyPr>
          <a:lstStyle/>
          <a:p>
            <a:r>
              <a:rPr lang="en-US" b="0" i="0" dirty="0">
                <a:solidFill>
                  <a:srgbClr val="575D62"/>
                </a:solidFill>
                <a:effectLst/>
                <a:latin typeface="Lato" panose="020F0502020204030203" pitchFamily="34" charset="0"/>
              </a:rPr>
              <a:t> </a:t>
            </a:r>
            <a:r>
              <a:rPr lang="en-US" sz="2000" b="0" i="0" dirty="0">
                <a:solidFill>
                  <a:srgbClr val="575D62"/>
                </a:solidFill>
                <a:effectLst/>
                <a:latin typeface="Lato" panose="020F0502020204030203" pitchFamily="34" charset="0"/>
              </a:rPr>
              <a:t>It refers to the ability to put letters together to create a word. It can be done even if one has no muscular control of the hands. As such, this intellectual component of writing may develop even before the hand is able to hold a pencil.</a:t>
            </a:r>
            <a:endParaRPr lang="en-US" dirty="0"/>
          </a:p>
        </p:txBody>
      </p:sp>
      <p:pic>
        <p:nvPicPr>
          <p:cNvPr id="5" name="Picture 4">
            <a:extLst>
              <a:ext uri="{FF2B5EF4-FFF2-40B4-BE49-F238E27FC236}">
                <a16:creationId xmlns:a16="http://schemas.microsoft.com/office/drawing/2014/main" id="{548AF1A2-1BFB-3F93-2223-9BE42299524C}"/>
              </a:ext>
            </a:extLst>
          </p:cNvPr>
          <p:cNvPicPr>
            <a:picLocks noChangeAspect="1"/>
          </p:cNvPicPr>
          <p:nvPr/>
        </p:nvPicPr>
        <p:blipFill>
          <a:blip r:embed="rId4">
            <a:alphaModFix amt="50000"/>
          </a:blip>
          <a:stretch>
            <a:fillRect/>
          </a:stretch>
        </p:blipFill>
        <p:spPr>
          <a:xfrm>
            <a:off x="6671353" y="3049706"/>
            <a:ext cx="5143500" cy="3808294"/>
          </a:xfrm>
          <a:prstGeom prst="rect">
            <a:avLst/>
          </a:prstGeom>
          <a:ln>
            <a:noFill/>
          </a:ln>
          <a:effectLst>
            <a:softEdge rad="112500"/>
          </a:effectLst>
        </p:spPr>
      </p:pic>
    </p:spTree>
    <p:extLst>
      <p:ext uri="{BB962C8B-B14F-4D97-AF65-F5344CB8AC3E}">
        <p14:creationId xmlns:p14="http://schemas.microsoft.com/office/powerpoint/2010/main" val="11733889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2652</TotalTime>
  <Words>425</Words>
  <Application>Microsoft Office PowerPoint</Application>
  <PresentationFormat>Widescreen</PresentationFormat>
  <Paragraphs>60</Paragraphs>
  <Slides>15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Amatic SC</vt:lpstr>
      <vt:lpstr>Arial</vt:lpstr>
      <vt:lpstr>Calibri</vt:lpstr>
      <vt:lpstr>Corbel</vt:lpstr>
      <vt:lpstr>inherit</vt:lpstr>
      <vt:lpstr>Lato</vt:lpstr>
      <vt:lpstr>Nunito</vt:lpstr>
      <vt:lpstr>Roboto</vt:lpstr>
      <vt:lpstr>Parallax</vt:lpstr>
      <vt:lpstr>Preschool Professional Course</vt:lpstr>
      <vt:lpstr>PowerPoint Presentation</vt:lpstr>
      <vt:lpstr>What does Language means</vt:lpstr>
      <vt:lpstr>STEP 1: SPOKEN LANGUAGE  There are many ways the adult can facilitate the acquisition of verbal language but we can not directly teach it. Instead, we prepare the environment. We naturally focus on offering the child rich oral language experiences.  </vt:lpstr>
      <vt:lpstr>PowerPoint Presentation</vt:lpstr>
      <vt:lpstr> </vt:lpstr>
      <vt:lpstr>.</vt:lpstr>
      <vt:lpstr>Activities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Jolly Phonics Training Course</dc:title>
  <dc:creator>Administrator</dc:creator>
  <cp:lastModifiedBy>Sabeen Asad</cp:lastModifiedBy>
  <cp:revision>65</cp:revision>
  <dcterms:created xsi:type="dcterms:W3CDTF">2019-04-05T04:13:32Z</dcterms:created>
  <dcterms:modified xsi:type="dcterms:W3CDTF">2022-07-21T09:34:19Z</dcterms:modified>
</cp:coreProperties>
</file>