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1693" r:id="rId3"/>
    <p:sldId id="1706" r:id="rId4"/>
    <p:sldId id="1707" r:id="rId5"/>
    <p:sldId id="1708" r:id="rId6"/>
    <p:sldId id="1709" r:id="rId7"/>
    <p:sldId id="1710" r:id="rId8"/>
    <p:sldId id="1715" r:id="rId9"/>
    <p:sldId id="1713" r:id="rId10"/>
    <p:sldId id="1716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lcome" initials="W" lastIdx="1" clrIdx="0">
    <p:extLst>
      <p:ext uri="{19B8F6BF-5375-455C-9EA6-DF929625EA0E}">
        <p15:presenceInfo xmlns:p15="http://schemas.microsoft.com/office/powerpoint/2012/main" userId="3f9a684b38a106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C787E-2743-42D0-B880-15F3202F04EF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5362-FF47-4C7A-BD47-26B8AFE9CC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schoolrun.com/other-subjects/dram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schoolrun.com/health/childrens-behaviou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/>
              <a:t>Preschool Professional Course</a:t>
            </a:r>
          </a:p>
        </p:txBody>
      </p:sp>
      <p:pic>
        <p:nvPicPr>
          <p:cNvPr id="4" name="Picture 3" descr="C:\Users\User\Dropbox\Jolly Phonics sales\logo sign contracts bank details etc\logo 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9764296" y="0"/>
            <a:ext cx="2427704" cy="11808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A3441B42-A9DB-6546-13C8-E337B9503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8" y="3996266"/>
            <a:ext cx="3829726" cy="21639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Montessori</a:t>
            </a:r>
          </a:p>
          <a:p>
            <a:endParaRPr lang="en-US" dirty="0"/>
          </a:p>
          <a:p>
            <a:r>
              <a:rPr lang="en-US" dirty="0"/>
              <a:t>Module 4</a:t>
            </a:r>
          </a:p>
          <a:p>
            <a:br>
              <a:rPr lang="en-US" dirty="0"/>
            </a:br>
            <a:r>
              <a:rPr lang="en-US" dirty="0"/>
              <a:t>Circle Time Classroom Dynamics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73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B1A4E95-1C07-DB70-C7CF-6E07F3151296}"/>
              </a:ext>
            </a:extLst>
          </p:cNvPr>
          <p:cNvSpPr/>
          <p:nvPr/>
        </p:nvSpPr>
        <p:spPr>
          <a:xfrm>
            <a:off x="5528930" y="5497033"/>
            <a:ext cx="1073889" cy="382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169294CE-6798-4DAA-8587-7E5E69228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2193"/>
            <a:ext cx="12370085" cy="694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32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6ADA8EC3-01C5-453C-91A6-D01B9E15B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9A1D7546-68ED-4F66-AA8D-D04BEAD39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FCFE8A66-699D-4E05-B8FC-C31AE461D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A124234B-D5D1-45F9-9B32-264F699BC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7A0B0249-AEB7-44A1-BEC3-A0C07E9E3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251D4BF9-284D-4B99-922C-BAB91FB2D9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733E9BD1-CC4F-4B4B-A413-92D6B1F0B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11" name="Picture 10" descr="Letter&#10;&#10;Description automatically generated with medium confidence">
            <a:extLst>
              <a:ext uri="{FF2B5EF4-FFF2-40B4-BE49-F238E27FC236}">
                <a16:creationId xmlns:a16="http://schemas.microsoft.com/office/drawing/2014/main" id="{BCE59665-2091-607F-B1F0-4F868CC5F0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249" b="54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Picture 4" descr="C:\Users\User\Dropbox\Jolly Phonics sales\logo sign contracts bank details etc\logo 2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0" y="0"/>
            <a:ext cx="2427704" cy="1180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Letter&#10;&#10;Description automatically generated with medium confidence">
            <a:extLst>
              <a:ext uri="{FF2B5EF4-FFF2-40B4-BE49-F238E27FC236}">
                <a16:creationId xmlns:a16="http://schemas.microsoft.com/office/drawing/2014/main" id="{1BED4469-A4C3-8F98-789A-BAA1BE5B36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249" b="5481"/>
          <a:stretch/>
        </p:blipFill>
        <p:spPr>
          <a:xfrm>
            <a:off x="67381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4F0C20-87E2-3357-6210-A73D5EA8E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Circle Time</a:t>
            </a:r>
          </a:p>
        </p:txBody>
      </p:sp>
      <p:pic>
        <p:nvPicPr>
          <p:cNvPr id="7" name="Picture 6" descr="A group of children sitting in a circle in a room&#10;&#10;Description automatically generated with low confidence">
            <a:extLst>
              <a:ext uri="{FF2B5EF4-FFF2-40B4-BE49-F238E27FC236}">
                <a16:creationId xmlns:a16="http://schemas.microsoft.com/office/drawing/2014/main" id="{5F5B2966-8896-2333-00D8-CD65B9ED923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1652155" y="2945812"/>
            <a:ext cx="3959211" cy="2642773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8508510-FFFE-FDB6-5068-FC374C89765C}"/>
              </a:ext>
            </a:extLst>
          </p:cNvPr>
          <p:cNvSpPr txBox="1"/>
          <p:nvPr/>
        </p:nvSpPr>
        <p:spPr>
          <a:xfrm>
            <a:off x="6493667" y="3429000"/>
            <a:ext cx="5486687" cy="31242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b="0" i="0" dirty="0"/>
              <a:t>Circle time, also called group time, refers to any time that a group of people, usually young children, are sitting together for an activity involving everyone.</a:t>
            </a:r>
            <a:endParaRPr lang="en-US" sz="2400" dirty="0"/>
          </a:p>
        </p:txBody>
      </p:sp>
      <p:pic>
        <p:nvPicPr>
          <p:cNvPr id="5" name="Picture 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02F0D20-B819-8A49-BA22-130B2895D2C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707689" y="0"/>
            <a:ext cx="1427279" cy="1172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22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:pull/>
      </p:transition>
    </mc:Choice>
    <mc:Fallback xmlns="">
      <p:transition xmlns:p14="http://schemas.microsoft.com/office/powerpoint/2010/main"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8ADB334F-6185-500F-7CB3-D7E2424973D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346852" y="5419725"/>
            <a:ext cx="1521875" cy="1303096"/>
          </a:xfrm>
          <a:prstGeom prst="roundRect">
            <a:avLst>
              <a:gd name="adj" fmla="val 5000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18262" y="2295524"/>
            <a:ext cx="5260680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BBC42D-B2E6-B056-D42D-92E6901BC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932" y="-314324"/>
            <a:ext cx="10018713" cy="1752599"/>
          </a:xfrm>
        </p:spPr>
        <p:txBody>
          <a:bodyPr/>
          <a:lstStyle/>
          <a:p>
            <a:r>
              <a:rPr lang="en-US" b="1" i="1" dirty="0"/>
              <a:t>Classroom Dynamics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13D570-0ADE-1B63-CEA9-F4A1741970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946" y="918511"/>
            <a:ext cx="8632684" cy="41517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D023021-FB06-6F66-7625-B90F5867C67F}"/>
              </a:ext>
            </a:extLst>
          </p:cNvPr>
          <p:cNvSpPr txBox="1"/>
          <p:nvPr/>
        </p:nvSpPr>
        <p:spPr>
          <a:xfrm>
            <a:off x="2673417" y="5424942"/>
            <a:ext cx="53636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333333"/>
                </a:solidFill>
                <a:effectLst/>
                <a:latin typeface="Nunito" pitchFamily="2" charset="0"/>
              </a:rPr>
              <a:t>The circle encourages unity, respect, turn-taking and working together towards a shared vision.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685A06-3AD2-3FAE-C014-1B0DD6852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851" y="155903"/>
            <a:ext cx="9087798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Circle Time activities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C9A773-2A63-8EA3-218B-83C897388B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01411" y="2666999"/>
            <a:ext cx="4930678" cy="27241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dirty="0"/>
              <a:t> </a:t>
            </a:r>
            <a:r>
              <a:rPr lang="en-US" sz="2000" dirty="0"/>
              <a:t>Songs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Calendar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Weather </a:t>
            </a:r>
            <a:endParaRPr lang="en-US" sz="2000" b="1" dirty="0">
              <a:solidFill>
                <a:srgbClr val="333333"/>
              </a:solidFill>
              <a:latin typeface="Nunito" pitchFamily="2" charset="0"/>
            </a:endParaRP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 Co-operative games, 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dirty="0">
                <a:solidFill>
                  <a:srgbClr val="333333"/>
                </a:solidFill>
                <a:latin typeface="Nunito" pitchFamily="2" charset="0"/>
              </a:rPr>
              <a:t>R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ounds, 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dirty="0">
                <a:solidFill>
                  <a:srgbClr val="333333"/>
                </a:solidFill>
                <a:latin typeface="Nunito" pitchFamily="2" charset="0"/>
              </a:rPr>
              <a:t>M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usical games,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 </a:t>
            </a:r>
            <a:r>
              <a:rPr lang="en-US" sz="2000" b="1" dirty="0">
                <a:solidFill>
                  <a:srgbClr val="FA871E"/>
                </a:solidFill>
                <a:latin typeface="Nunito" pitchFamily="2" charset="0"/>
              </a:rPr>
              <a:t>D</a:t>
            </a:r>
            <a:r>
              <a:rPr lang="en-US" sz="2000" b="1" i="0" u="none" strike="noStrike" dirty="0">
                <a:solidFill>
                  <a:srgbClr val="FA871E"/>
                </a:solidFill>
                <a:effectLst/>
                <a:latin typeface="Nunito" pitchFamily="2" charset="0"/>
                <a:hlinkClick r:id="rId3"/>
              </a:rPr>
              <a:t>rama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 activities, 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dirty="0">
                <a:solidFill>
                  <a:srgbClr val="333333"/>
                </a:solidFill>
                <a:latin typeface="Nunito" pitchFamily="2" charset="0"/>
              </a:rPr>
              <a:t>T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alking and listening exercises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1" i="0" dirty="0">
                <a:solidFill>
                  <a:srgbClr val="333333"/>
                </a:solidFill>
                <a:effectLst/>
                <a:latin typeface="Nunito" pitchFamily="2" charset="0"/>
              </a:rPr>
              <a:t>, Puppets and masks.</a:t>
            </a:r>
            <a:endParaRPr lang="en-US" sz="2000" dirty="0"/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Stories 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dirty="0"/>
              <a:t>Other Language or Literacy Activities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A2415D-08A7-FC65-AAB2-8B34AB9829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4784" y="71919"/>
            <a:ext cx="1001597" cy="865016"/>
          </a:xfrm>
          <a:prstGeom prst="roundRect">
            <a:avLst>
              <a:gd name="adj" fmla="val 5000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6" name="Picture 5" descr="A group of children in a classroom&#10;&#10;Description automatically generated with medium confidence">
            <a:extLst>
              <a:ext uri="{FF2B5EF4-FFF2-40B4-BE49-F238E27FC236}">
                <a16:creationId xmlns:a16="http://schemas.microsoft.com/office/drawing/2014/main" id="{3E2B30CB-CD4F-2D90-1843-EA65EA7CAA2B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70000"/>
          </a:blip>
          <a:stretch>
            <a:fillRect/>
          </a:stretch>
        </p:blipFill>
        <p:spPr>
          <a:xfrm>
            <a:off x="8026301" y="4229099"/>
            <a:ext cx="3681456" cy="245737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9" name="Picture 8" descr="A picture containing person, indoor, floor, child&#10;&#10;Description automatically generated">
            <a:extLst>
              <a:ext uri="{FF2B5EF4-FFF2-40B4-BE49-F238E27FC236}">
                <a16:creationId xmlns:a16="http://schemas.microsoft.com/office/drawing/2014/main" id="{60BD3761-FFCC-9EF7-3C3A-36BA091D39B8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70000"/>
          </a:blip>
          <a:stretch>
            <a:fillRect/>
          </a:stretch>
        </p:blipFill>
        <p:spPr>
          <a:xfrm>
            <a:off x="8026300" y="1504949"/>
            <a:ext cx="368145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55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AD30037-67ED-4367-9BE0-45787510B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group of children sitting on the floor&#10;&#10;Description automatically generated with medium confidence">
            <a:extLst>
              <a:ext uri="{FF2B5EF4-FFF2-40B4-BE49-F238E27FC236}">
                <a16:creationId xmlns:a16="http://schemas.microsoft.com/office/drawing/2014/main" id="{C636B4AD-B8D1-E4D1-83BB-AB6C8EBA18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l="22710" r="19339"/>
          <a:stretch/>
        </p:blipFill>
        <p:spPr>
          <a:xfrm>
            <a:off x="6892924" y="10"/>
            <a:ext cx="5299077" cy="6857990"/>
          </a:xfrm>
          <a:custGeom>
            <a:avLst/>
            <a:gdLst/>
            <a:ahLst/>
            <a:cxnLst/>
            <a:rect l="l" t="t" r="r" b="b"/>
            <a:pathLst>
              <a:path w="5299077" h="6858000">
                <a:moveTo>
                  <a:pt x="836871" y="0"/>
                </a:moveTo>
                <a:lnTo>
                  <a:pt x="5299077" y="0"/>
                </a:lnTo>
                <a:lnTo>
                  <a:pt x="5299077" y="6858000"/>
                </a:lnTo>
                <a:lnTo>
                  <a:pt x="1911312" y="6858000"/>
                </a:lnTo>
                <a:lnTo>
                  <a:pt x="0" y="5333999"/>
                </a:lnTo>
                <a:close/>
              </a:path>
            </a:pathLst>
          </a:cu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50841A4E-5BC1-44B4-83CF-D524E8AEA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32760" y="0"/>
            <a:ext cx="2436813" cy="6858001"/>
            <a:chOff x="1320800" y="0"/>
            <a:chExt cx="2436813" cy="6858001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BF371BCC-8954-44E2-8C4F-29DC18872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CD3505BE-B420-41C5-BE34-3E7652D37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4B68A05B-A78B-4D59-8CF9-1900731A2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84D57A01-C112-4FF2-B5ED-0B762AAD9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6CCCCDF1-5D4F-4CA1-8400-DFBB96BB0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20A090B2-5344-43CD-BC70-A6D44F15E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8AF73ADB-71CE-682D-D089-9D08B130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80" y="685800"/>
            <a:ext cx="5260680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b="1" dirty="0"/>
              <a:t>When  is it used?</a:t>
            </a:r>
            <a:endParaRPr lang="en-US" b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CB9027-6F82-A53B-7BF8-B81A660CCD81}"/>
              </a:ext>
            </a:extLst>
          </p:cNvPr>
          <p:cNvSpPr txBox="1"/>
          <p:nvPr/>
        </p:nvSpPr>
        <p:spPr>
          <a:xfrm>
            <a:off x="1034761" y="1517578"/>
            <a:ext cx="5260680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 sz="2000" b="1" i="0" dirty="0"/>
          </a:p>
          <a:p>
            <a:pPr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 sz="2000" b="0" i="0" dirty="0"/>
          </a:p>
          <a:p>
            <a:pPr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400" b="0" i="0" dirty="0"/>
              <a:t>Ideally, it should take place weekly, and last between 20 and 50 minutes, depending on the children’s ages and ability to concentrate</a:t>
            </a:r>
            <a:r>
              <a:rPr lang="en-US" sz="2000" b="0" i="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4665" y="2503495"/>
            <a:ext cx="6136506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2800" dirty="0"/>
          </a:p>
        </p:txBody>
      </p:sp>
      <p:pic>
        <p:nvPicPr>
          <p:cNvPr id="21" name="Picture 20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1D4CD643-C8ED-5C0D-56FD-3C11B0EE53F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-1" y="5943600"/>
            <a:ext cx="1484312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047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C00501A-C4E1-DFF9-AFBE-20ACA8EB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5747778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Rules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E8F484-FC97-7866-1C91-DED178799869}"/>
              </a:ext>
            </a:extLst>
          </p:cNvPr>
          <p:cNvSpPr txBox="1"/>
          <p:nvPr/>
        </p:nvSpPr>
        <p:spPr>
          <a:xfrm>
            <a:off x="1484311" y="2666999"/>
            <a:ext cx="5747778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b="0" i="0" dirty="0"/>
          </a:p>
          <a:p>
            <a:pPr lvl="5"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Putting hands up to speak, and not interrupting;</a:t>
            </a:r>
          </a:p>
          <a:p>
            <a:pPr lvl="8"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Taking turns;</a:t>
            </a:r>
          </a:p>
          <a:p>
            <a:pPr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Allowing children to ‘pass’ if they don’t want to speak;</a:t>
            </a:r>
          </a:p>
          <a:p>
            <a:pPr fontAlgn="base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sz="2000" b="0" i="0" dirty="0"/>
              <a:t>Valuing all contributions and not putting anyone down.</a:t>
            </a:r>
          </a:p>
        </p:txBody>
      </p:sp>
      <p:pic>
        <p:nvPicPr>
          <p:cNvPr id="6" name="Picture 5" descr="A group of children sitting on the floor&#10;&#10;Description automatically generated with medium confidence">
            <a:extLst>
              <a:ext uri="{FF2B5EF4-FFF2-40B4-BE49-F238E27FC236}">
                <a16:creationId xmlns:a16="http://schemas.microsoft.com/office/drawing/2014/main" id="{1FF893D6-43AF-2317-4D89-D2C0DC8787E1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7685069" y="1239046"/>
            <a:ext cx="4212405" cy="3752054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15" name="Picture 14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127BA5FF-9067-35FB-3030-AF68D0431FC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624088" y="5791200"/>
            <a:ext cx="1567912" cy="1029032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835320" y="1866899"/>
            <a:ext cx="5260680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391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C:\Users\User\Dropbox\Jolly Phonics sales\logo sign contracts bank details etc\logo 2.png">
            <a:extLst>
              <a:ext uri="{FF2B5EF4-FFF2-40B4-BE49-F238E27FC236}">
                <a16:creationId xmlns:a16="http://schemas.microsoft.com/office/drawing/2014/main" id="{4ABF1DF1-52C2-0C11-7028-F6F534B4EF7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7"/>
          <a:stretch/>
        </p:blipFill>
        <p:spPr bwMode="auto">
          <a:xfrm>
            <a:off x="10278139" y="5574761"/>
            <a:ext cx="1913861" cy="1275908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9D7661B-6F68-E237-5B07-E196548B9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i="0" dirty="0">
                <a:solidFill>
                  <a:srgbClr val="FF0000"/>
                </a:solidFill>
                <a:effectLst/>
                <a:latin typeface="Nunito" pitchFamily="2" charset="0"/>
              </a:rPr>
              <a:t>What happens during Circle Time?</a:t>
            </a:r>
            <a:br>
              <a:rPr lang="en-US" b="1" i="0" dirty="0">
                <a:solidFill>
                  <a:srgbClr val="FF0000"/>
                </a:solidFill>
                <a:effectLst/>
                <a:latin typeface="Nunito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0C373F-A8B5-9BD9-E743-75F93D9FEEA9}"/>
              </a:ext>
            </a:extLst>
          </p:cNvPr>
          <p:cNvSpPr txBox="1"/>
          <p:nvPr/>
        </p:nvSpPr>
        <p:spPr>
          <a:xfrm>
            <a:off x="3059130" y="2292818"/>
            <a:ext cx="611826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000" b="0" i="0" dirty="0">
                <a:solidFill>
                  <a:srgbClr val="333333"/>
                </a:solidFill>
                <a:effectLst/>
                <a:latin typeface="Nunito" pitchFamily="2" charset="0"/>
              </a:rPr>
              <a:t>During Circle Time, children should sit in a circle, either on the floor or on chairs. Their teacher is part of the circle, too, and while they will direct the activities, they should aim to keep a low profile so children have a chance to speak up.</a:t>
            </a:r>
          </a:p>
          <a:p>
            <a:pPr algn="l" fontAlgn="base"/>
            <a:r>
              <a:rPr lang="en-US" sz="2000" b="0" i="0" dirty="0">
                <a:solidFill>
                  <a:srgbClr val="333333"/>
                </a:solidFill>
                <a:effectLst/>
                <a:latin typeface="Nunito" pitchFamily="2" charset="0"/>
              </a:rPr>
              <a:t>Often, an object like a teddy will be passed around the circle. When a child is holding the object, it’s their turn to speak.</a:t>
            </a:r>
          </a:p>
        </p:txBody>
      </p:sp>
    </p:spTree>
    <p:extLst>
      <p:ext uri="{BB962C8B-B14F-4D97-AF65-F5344CB8AC3E}">
        <p14:creationId xmlns:p14="http://schemas.microsoft.com/office/powerpoint/2010/main" val="261576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A922A-406D-2773-A45F-E4B877E3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11714" y="5026794"/>
            <a:ext cx="10018713" cy="1752599"/>
          </a:xfrm>
        </p:spPr>
        <p:txBody>
          <a:bodyPr/>
          <a:lstStyle/>
          <a:p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CB513-7622-E937-74AC-840307293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183" y="5140692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2B692B-63F4-B2AC-B139-F1050EF8D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10356112" y="5513034"/>
            <a:ext cx="1763400" cy="12663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BC1A53-950A-B10E-539E-CC9A5095262E}"/>
              </a:ext>
            </a:extLst>
          </p:cNvPr>
          <p:cNvSpPr txBox="1"/>
          <p:nvPr/>
        </p:nvSpPr>
        <p:spPr>
          <a:xfrm>
            <a:off x="2577504" y="1002225"/>
            <a:ext cx="750013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Circle Time should be fun and light-hearted, and always ends on a positive note with an activity that calms children down and gets them back into learning mode.</a:t>
            </a:r>
          </a:p>
          <a:p>
            <a:br>
              <a:rPr lang="en-US" b="0" i="0" dirty="0">
                <a:solidFill>
                  <a:srgbClr val="333333"/>
                </a:solidFill>
                <a:effectLst/>
                <a:latin typeface="Nunito" pitchFamily="2" charset="0"/>
              </a:rPr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EDCC05-15D2-D1A7-8037-98EEFD3470E7}"/>
              </a:ext>
            </a:extLst>
          </p:cNvPr>
          <p:cNvSpPr txBox="1"/>
          <p:nvPr/>
        </p:nvSpPr>
        <p:spPr>
          <a:xfrm>
            <a:off x="5236437" y="213004"/>
            <a:ext cx="4895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How it should be?</a:t>
            </a:r>
            <a:endParaRPr lang="en-US" sz="36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A group of children sitting in a circle in a room&#10;&#10;Description automatically generated with low confidence">
            <a:extLst>
              <a:ext uri="{FF2B5EF4-FFF2-40B4-BE49-F238E27FC236}">
                <a16:creationId xmlns:a16="http://schemas.microsoft.com/office/drawing/2014/main" id="{358EBEE2-D7A9-DCC8-FA46-BFB6DD6F1B8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3156546" y="2552700"/>
            <a:ext cx="6457950" cy="43053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10126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9">
            <a:extLst>
              <a:ext uri="{FF2B5EF4-FFF2-40B4-BE49-F238E27FC236}">
                <a16:creationId xmlns:a16="http://schemas.microsoft.com/office/drawing/2014/main" id="{089D35B1-0ED5-4358-8CAE-A9E49412A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DDEF6545-5A42-469E-8778-86CA01CD4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08853F-842C-4D0A-9A89-D05CB3990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A436FB18-2D01-4AAB-AD10-2D1208310F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EFB8341-7A7B-46E4-AF94-689147AD0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C4D84136-7804-4605-AC9F-238A3665E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EC6F81C-51C2-4A6F-8B94-562DA6736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9" name="Rectangle 17">
            <a:extLst>
              <a:ext uri="{FF2B5EF4-FFF2-40B4-BE49-F238E27FC236}">
                <a16:creationId xmlns:a16="http://schemas.microsoft.com/office/drawing/2014/main" id="{7FF78026-DEBB-4D5A-9A4E-872456603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4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05E1684-CF44-4EAD-B3A4-FCE98461F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2" descr="blob:https://web.whatsapp.com/dfcde848-d263-4ac2-bb09-cc8e77c6b0c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7F89E2-217F-EF98-B29E-86251FAE5931}"/>
              </a:ext>
            </a:extLst>
          </p:cNvPr>
          <p:cNvSpPr txBox="1"/>
          <p:nvPr/>
        </p:nvSpPr>
        <p:spPr>
          <a:xfrm rot="10800000" flipV="1">
            <a:off x="6096000" y="909970"/>
            <a:ext cx="285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Benefits</a:t>
            </a:r>
            <a:endParaRPr lang="en-US" sz="36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8BEA3E-0D38-239C-C10D-70F0C8F5F193}"/>
              </a:ext>
            </a:extLst>
          </p:cNvPr>
          <p:cNvSpPr txBox="1"/>
          <p:nvPr/>
        </p:nvSpPr>
        <p:spPr>
          <a:xfrm>
            <a:off x="4754366" y="2286535"/>
            <a:ext cx="609771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Improved speaking and listening skills.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Increased self-esteem.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A sense of community.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An understanding of how their </a:t>
            </a:r>
            <a:r>
              <a:rPr lang="en-US" sz="2400" b="0" i="0" u="none" strike="noStrike" dirty="0" err="1">
                <a:solidFill>
                  <a:srgbClr val="FA871E"/>
                </a:solidFill>
                <a:effectLst/>
                <a:latin typeface="Nunito" pitchFamily="2" charset="0"/>
                <a:hlinkClick r:id="rId3"/>
              </a:rPr>
              <a:t>behaviour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 affects others.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Improved emotional intelligence.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Improved problem-solving skills.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A sense of responsibility.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Nunito" pitchFamily="2" charset="0"/>
              </a:rPr>
              <a:t>Improved relationships between children, and between children and their teacher.</a:t>
            </a:r>
          </a:p>
        </p:txBody>
      </p:sp>
      <p:pic>
        <p:nvPicPr>
          <p:cNvPr id="6" name="Picture 5" descr="A group of children in a classroom&#10;&#10;Description automatically generated with medium confidence">
            <a:extLst>
              <a:ext uri="{FF2B5EF4-FFF2-40B4-BE49-F238E27FC236}">
                <a16:creationId xmlns:a16="http://schemas.microsoft.com/office/drawing/2014/main" id="{A61FA651-E80D-8BAF-CF29-0906083C676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821933" y="2102402"/>
            <a:ext cx="3665734" cy="30839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130BAC-683F-E562-2E25-B0235D924A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87661" y="538397"/>
            <a:ext cx="1761897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388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2406</TotalTime>
  <Words>342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Nunito</vt:lpstr>
      <vt:lpstr>Parallax</vt:lpstr>
      <vt:lpstr>Preschool Professional Course</vt:lpstr>
      <vt:lpstr>Circle Time</vt:lpstr>
      <vt:lpstr>Classroom Dynamics</vt:lpstr>
      <vt:lpstr>Circle Time activities</vt:lpstr>
      <vt:lpstr>When  is it used?</vt:lpstr>
      <vt:lpstr>Rules</vt:lpstr>
      <vt:lpstr>What happens during Circle Time? </vt:lpstr>
      <vt:lpstr>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Jolly Phonics Training Course</dc:title>
  <dc:creator>Administrator</dc:creator>
  <cp:lastModifiedBy>Sabeen Asad</cp:lastModifiedBy>
  <cp:revision>60</cp:revision>
  <dcterms:created xsi:type="dcterms:W3CDTF">2019-04-05T04:13:32Z</dcterms:created>
  <dcterms:modified xsi:type="dcterms:W3CDTF">2022-07-06T07:03:13Z</dcterms:modified>
</cp:coreProperties>
</file>