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1693" r:id="rId3"/>
    <p:sldId id="1706" r:id="rId4"/>
    <p:sldId id="1707" r:id="rId5"/>
    <p:sldId id="1708" r:id="rId6"/>
    <p:sldId id="1709" r:id="rId7"/>
    <p:sldId id="1710" r:id="rId8"/>
    <p:sldId id="1715" r:id="rId9"/>
    <p:sldId id="1713" r:id="rId10"/>
    <p:sldId id="1716" r:id="rId11"/>
    <p:sldId id="1717"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come" initials="W" lastIdx="1" clrIdx="0">
    <p:extLst>
      <p:ext uri="{19B8F6BF-5375-455C-9EA6-DF929625EA0E}">
        <p15:presenceInfo xmlns:p15="http://schemas.microsoft.com/office/powerpoint/2012/main" userId="3f9a684b38a106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6A0A-305B-41F1-A3F0-C5D995BA39C7}" type="doc">
      <dgm:prSet loTypeId="urn:microsoft.com/office/officeart/2008/layout/CircularPictureCallout" loCatId="picture" qsTypeId="urn:microsoft.com/office/officeart/2005/8/quickstyle/simple3" qsCatId="simple" csTypeId="urn:microsoft.com/office/officeart/2005/8/colors/accent1_2" csCatId="accent1" phldr="1"/>
      <dgm:spPr/>
    </dgm:pt>
    <dgm:pt modelId="{D2D62992-4CC9-433F-A43F-352FE65CB03D}">
      <dgm:prSet phldrT="[Text]"/>
      <dgm:spPr/>
      <dgm:t>
        <a:bodyPr/>
        <a:lstStyle/>
        <a:p>
          <a:r>
            <a:rPr lang="en-US" dirty="0"/>
            <a:t>.</a:t>
          </a:r>
        </a:p>
      </dgm:t>
    </dgm:pt>
    <dgm:pt modelId="{A89A04C7-F314-4344-A232-6760A74F1EB8}" type="parTrans" cxnId="{3371816B-69A8-4002-BB04-9DEB0207B129}">
      <dgm:prSet/>
      <dgm:spPr/>
      <dgm:t>
        <a:bodyPr/>
        <a:lstStyle/>
        <a:p>
          <a:endParaRPr lang="en-US"/>
        </a:p>
      </dgm:t>
    </dgm:pt>
    <dgm:pt modelId="{3916413A-915A-4573-8E60-10264B0B19E3}" type="sibTrans" cxnId="{3371816B-69A8-4002-BB04-9DEB0207B129}">
      <dgm:prSet/>
      <dgm:spPr>
        <a:blipFill>
          <a:blip xmlns:r="http://schemas.openxmlformats.org/officeDocument/2006/relationships" r:embed="rId1">
            <a:alphaModFix amt="50000"/>
          </a:blip>
          <a:srcRect/>
          <a:stretch>
            <a:fillRect l="-23000" r="-23000"/>
          </a:stretch>
        </a:blipFill>
      </dgm:spPr>
      <dgm:t>
        <a:bodyPr/>
        <a:lstStyle/>
        <a:p>
          <a:endParaRPr lang="en-US"/>
        </a:p>
      </dgm:t>
    </dgm:pt>
    <dgm:pt modelId="{2D42A834-8875-43C3-926E-A39F702C5906}" type="pres">
      <dgm:prSet presAssocID="{7E2E6A0A-305B-41F1-A3F0-C5D995BA39C7}" presName="Name0" presStyleCnt="0">
        <dgm:presLayoutVars>
          <dgm:chMax val="7"/>
          <dgm:chPref val="7"/>
          <dgm:dir/>
        </dgm:presLayoutVars>
      </dgm:prSet>
      <dgm:spPr/>
    </dgm:pt>
    <dgm:pt modelId="{8D5F72D8-E805-49AA-AC3D-18E178FF9995}" type="pres">
      <dgm:prSet presAssocID="{7E2E6A0A-305B-41F1-A3F0-C5D995BA39C7}" presName="Name1" presStyleCnt="0"/>
      <dgm:spPr/>
    </dgm:pt>
    <dgm:pt modelId="{D3D62448-942A-402B-A686-A93210228272}" type="pres">
      <dgm:prSet presAssocID="{3916413A-915A-4573-8E60-10264B0B19E3}" presName="picture_1" presStyleCnt="0"/>
      <dgm:spPr/>
    </dgm:pt>
    <dgm:pt modelId="{1198FDC4-9C51-407A-BBBB-BBA0874C4B29}" type="pres">
      <dgm:prSet presAssocID="{3916413A-915A-4573-8E60-10264B0B19E3}" presName="pictureRepeatNode" presStyleLbl="alignImgPlace1" presStyleIdx="0" presStyleCnt="1" custScaleX="147159"/>
      <dgm:spPr/>
    </dgm:pt>
    <dgm:pt modelId="{8B37522D-F1AD-4A01-ABAB-6745BF3D3CBF}" type="pres">
      <dgm:prSet presAssocID="{D2D62992-4CC9-433F-A43F-352FE65CB03D}" presName="text_1" presStyleLbl="node1" presStyleIdx="0" presStyleCnt="0">
        <dgm:presLayoutVars>
          <dgm:bulletEnabled val="1"/>
        </dgm:presLayoutVars>
      </dgm:prSet>
      <dgm:spPr/>
    </dgm:pt>
  </dgm:ptLst>
  <dgm:cxnLst>
    <dgm:cxn modelId="{3371816B-69A8-4002-BB04-9DEB0207B129}" srcId="{7E2E6A0A-305B-41F1-A3F0-C5D995BA39C7}" destId="{D2D62992-4CC9-433F-A43F-352FE65CB03D}" srcOrd="0" destOrd="0" parTransId="{A89A04C7-F314-4344-A232-6760A74F1EB8}" sibTransId="{3916413A-915A-4573-8E60-10264B0B19E3}"/>
    <dgm:cxn modelId="{7088FA6B-918A-42BB-9560-419929E3109D}" type="presOf" srcId="{7E2E6A0A-305B-41F1-A3F0-C5D995BA39C7}" destId="{2D42A834-8875-43C3-926E-A39F702C5906}" srcOrd="0" destOrd="0" presId="urn:microsoft.com/office/officeart/2008/layout/CircularPictureCallout"/>
    <dgm:cxn modelId="{9ECEDDC6-F7BA-48DD-ACD8-C352B3E171D2}" type="presOf" srcId="{D2D62992-4CC9-433F-A43F-352FE65CB03D}" destId="{8B37522D-F1AD-4A01-ABAB-6745BF3D3CBF}" srcOrd="0" destOrd="0" presId="urn:microsoft.com/office/officeart/2008/layout/CircularPictureCallout"/>
    <dgm:cxn modelId="{E19B70EA-DCC4-48EF-BC9E-3B7EC791E032}" type="presOf" srcId="{3916413A-915A-4573-8E60-10264B0B19E3}" destId="{1198FDC4-9C51-407A-BBBB-BBA0874C4B29}" srcOrd="0" destOrd="0" presId="urn:microsoft.com/office/officeart/2008/layout/CircularPictureCallout"/>
    <dgm:cxn modelId="{B1892E5A-73D2-4496-BD35-F58CDCB68958}" type="presParOf" srcId="{2D42A834-8875-43C3-926E-A39F702C5906}" destId="{8D5F72D8-E805-49AA-AC3D-18E178FF9995}" srcOrd="0" destOrd="0" presId="urn:microsoft.com/office/officeart/2008/layout/CircularPictureCallout"/>
    <dgm:cxn modelId="{43BF4AD6-57E6-4A18-BF30-2B3A0D3BD8B6}" type="presParOf" srcId="{8D5F72D8-E805-49AA-AC3D-18E178FF9995}" destId="{D3D62448-942A-402B-A686-A93210228272}" srcOrd="0" destOrd="0" presId="urn:microsoft.com/office/officeart/2008/layout/CircularPictureCallout"/>
    <dgm:cxn modelId="{27BB2A27-01A5-4999-BF7F-9217F72A0318}" type="presParOf" srcId="{D3D62448-942A-402B-A686-A93210228272}" destId="{1198FDC4-9C51-407A-BBBB-BBA0874C4B29}" srcOrd="0" destOrd="0" presId="urn:microsoft.com/office/officeart/2008/layout/CircularPictureCallout"/>
    <dgm:cxn modelId="{CA4F96D8-8CDD-4861-8D11-C9A98219FF66}" type="presParOf" srcId="{8D5F72D8-E805-49AA-AC3D-18E178FF9995}" destId="{8B37522D-F1AD-4A01-ABAB-6745BF3D3CBF}"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8FDC4-9C51-407A-BBBB-BBA0874C4B29}">
      <dsp:nvSpPr>
        <dsp:cNvPr id="0" name=""/>
        <dsp:cNvSpPr/>
      </dsp:nvSpPr>
      <dsp:spPr>
        <a:xfrm>
          <a:off x="426056" y="246214"/>
          <a:ext cx="2373083" cy="1612598"/>
        </a:xfrm>
        <a:prstGeom prst="ellipse">
          <a:avLst/>
        </a:prstGeom>
        <a:blipFill>
          <a:blip xmlns:r="http://schemas.openxmlformats.org/officeDocument/2006/relationships" r:embed="rId1">
            <a:alphaModFix amt="50000"/>
          </a:blip>
          <a:srcRect/>
          <a:stretch>
            <a:fillRect l="-23000" r="-23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B37522D-F1AD-4A01-ABAB-6745BF3D3CBF}">
      <dsp:nvSpPr>
        <dsp:cNvPr id="0" name=""/>
        <dsp:cNvSpPr/>
      </dsp:nvSpPr>
      <dsp:spPr>
        <a:xfrm>
          <a:off x="1096566" y="1102504"/>
          <a:ext cx="1032063" cy="53215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b" anchorCtr="0">
          <a:noAutofit/>
        </a:bodyPr>
        <a:lstStyle/>
        <a:p>
          <a:pPr marL="0" lvl="0" indent="0" algn="ctr" defTabSz="1689100">
            <a:lnSpc>
              <a:spcPct val="90000"/>
            </a:lnSpc>
            <a:spcBef>
              <a:spcPct val="0"/>
            </a:spcBef>
            <a:spcAft>
              <a:spcPct val="35000"/>
            </a:spcAft>
            <a:buNone/>
          </a:pPr>
          <a:r>
            <a:rPr lang="en-US" sz="3800" kern="1200" dirty="0"/>
            <a:t>.</a:t>
          </a:r>
        </a:p>
      </dsp:txBody>
      <dsp:txXfrm>
        <a:off x="1096566" y="1102504"/>
        <a:ext cx="1032063" cy="53215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p14="http://schemas.microsoft.com/office/powerpoint/2010/main"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7/13/2022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b="1" dirty="0"/>
              <a:t>Preschool Professional Course</a:t>
            </a: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val="0"/>
              </a:ext>
            </a:extLst>
          </a:blip>
          <a:srcRect b="20807"/>
          <a:stretch/>
        </p:blipFill>
        <p:spPr bwMode="auto">
          <a:xfrm>
            <a:off x="9764296" y="0"/>
            <a:ext cx="2427704" cy="1180818"/>
          </a:xfrm>
          <a:prstGeom prst="rect">
            <a:avLst/>
          </a:prstGeom>
          <a:noFill/>
          <a:ln>
            <a:noFill/>
          </a:ln>
        </p:spPr>
      </p:pic>
      <p:sp>
        <p:nvSpPr>
          <p:cNvPr id="6" name="Subtitle 5">
            <a:extLst>
              <a:ext uri="{FF2B5EF4-FFF2-40B4-BE49-F238E27FC236}">
                <a16:creationId xmlns:a16="http://schemas.microsoft.com/office/drawing/2014/main" id="{A3441B42-A9DB-6546-13C8-E337B9503AAB}"/>
              </a:ext>
            </a:extLst>
          </p:cNvPr>
          <p:cNvSpPr>
            <a:spLocks noGrp="1"/>
          </p:cNvSpPr>
          <p:nvPr>
            <p:ph type="subTitle" idx="1"/>
          </p:nvPr>
        </p:nvSpPr>
        <p:spPr>
          <a:xfrm>
            <a:off x="4515377" y="3996266"/>
            <a:ext cx="3935603" cy="2163901"/>
          </a:xfrm>
        </p:spPr>
        <p:txBody>
          <a:bodyPr>
            <a:normAutofit fontScale="85000" lnSpcReduction="20000"/>
          </a:bodyPr>
          <a:lstStyle/>
          <a:p>
            <a:r>
              <a:rPr lang="en-US" dirty="0"/>
              <a:t>Montessori</a:t>
            </a:r>
          </a:p>
          <a:p>
            <a:endParaRPr lang="en-US" dirty="0"/>
          </a:p>
          <a:p>
            <a:r>
              <a:rPr lang="en-US" dirty="0"/>
              <a:t>Module 5</a:t>
            </a:r>
          </a:p>
          <a:p>
            <a:r>
              <a:rPr lang="en-US" dirty="0"/>
              <a:t>Eight Principles of Montessori</a:t>
            </a:r>
          </a:p>
          <a:p>
            <a:br>
              <a:rPr lang="en-US" dirty="0"/>
            </a:br>
            <a:br>
              <a:rPr lang="en-US" dirty="0"/>
            </a:br>
            <a:endParaRPr lang="en-US" dirty="0"/>
          </a:p>
        </p:txBody>
      </p:sp>
    </p:spTree>
    <p:extLst>
      <p:ext uri="{BB962C8B-B14F-4D97-AF65-F5344CB8AC3E}">
        <p14:creationId xmlns:p14="http://schemas.microsoft.com/office/powerpoint/2010/main" val="10507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9EA2BC-0BAB-3D24-C5A9-149CFA1A601F}"/>
              </a:ext>
            </a:extLst>
          </p:cNvPr>
          <p:cNvSpPr txBox="1"/>
          <p:nvPr/>
        </p:nvSpPr>
        <p:spPr>
          <a:xfrm>
            <a:off x="3553963" y="190698"/>
            <a:ext cx="6097712" cy="584775"/>
          </a:xfrm>
          <a:prstGeom prst="rect">
            <a:avLst/>
          </a:prstGeom>
          <a:noFill/>
        </p:spPr>
        <p:txBody>
          <a:bodyPr wrap="square">
            <a:spAutoFit/>
          </a:bodyPr>
          <a:lstStyle/>
          <a:p>
            <a:pPr algn="l"/>
            <a:r>
              <a:rPr lang="en-US" sz="3200" b="1" i="0" dirty="0">
                <a:solidFill>
                  <a:srgbClr val="333333"/>
                </a:solidFill>
                <a:effectLst/>
                <a:latin typeface="Montserrat" panose="00000500000000000000" pitchFamily="2" charset="0"/>
              </a:rPr>
              <a:t>Order in the Environment</a:t>
            </a:r>
          </a:p>
        </p:txBody>
      </p:sp>
      <p:sp>
        <p:nvSpPr>
          <p:cNvPr id="6" name="TextBox 5">
            <a:extLst>
              <a:ext uri="{FF2B5EF4-FFF2-40B4-BE49-F238E27FC236}">
                <a16:creationId xmlns:a16="http://schemas.microsoft.com/office/drawing/2014/main" id="{AB20CAC6-57CE-6F09-7B92-8A75EA222550}"/>
              </a:ext>
            </a:extLst>
          </p:cNvPr>
          <p:cNvSpPr txBox="1"/>
          <p:nvPr/>
        </p:nvSpPr>
        <p:spPr>
          <a:xfrm>
            <a:off x="788541" y="4926930"/>
            <a:ext cx="11283594" cy="461665"/>
          </a:xfrm>
          <a:prstGeom prst="rect">
            <a:avLst/>
          </a:prstGeom>
          <a:noFill/>
        </p:spPr>
        <p:txBody>
          <a:bodyPr wrap="square">
            <a:spAutoFit/>
          </a:bodyPr>
          <a:lstStyle/>
          <a:p>
            <a:r>
              <a:rPr lang="en-US" sz="2400" b="0" i="0" dirty="0">
                <a:solidFill>
                  <a:srgbClr val="555555"/>
                </a:solidFill>
                <a:effectLst/>
                <a:latin typeface="Montserrat" panose="00000500000000000000" pitchFamily="2" charset="0"/>
              </a:rPr>
              <a:t>The environment is arranged in a way that maximally facilitates learning</a:t>
            </a:r>
            <a:r>
              <a:rPr lang="en-US" b="0" i="0" dirty="0">
                <a:solidFill>
                  <a:srgbClr val="555555"/>
                </a:solidFill>
                <a:effectLst/>
                <a:latin typeface="Montserrat" panose="00000500000000000000" pitchFamily="2" charset="0"/>
              </a:rPr>
              <a:t>.</a:t>
            </a:r>
            <a:endParaRPr lang="en-US" dirty="0"/>
          </a:p>
        </p:txBody>
      </p:sp>
      <p:pic>
        <p:nvPicPr>
          <p:cNvPr id="8" name="Picture 7" descr="A picture containing text, indoor, floor, cluttered&#10;&#10;Description automatically generated">
            <a:extLst>
              <a:ext uri="{FF2B5EF4-FFF2-40B4-BE49-F238E27FC236}">
                <a16:creationId xmlns:a16="http://schemas.microsoft.com/office/drawing/2014/main" id="{DC70AE3A-1E00-0C90-2346-5AA068301FBC}"/>
              </a:ext>
            </a:extLst>
          </p:cNvPr>
          <p:cNvPicPr>
            <a:picLocks noChangeAspect="1"/>
          </p:cNvPicPr>
          <p:nvPr/>
        </p:nvPicPr>
        <p:blipFill>
          <a:blip r:embed="rId2">
            <a:alphaModFix amt="50000"/>
          </a:blip>
          <a:stretch>
            <a:fillRect/>
          </a:stretch>
        </p:blipFill>
        <p:spPr>
          <a:xfrm>
            <a:off x="3651700" y="980957"/>
            <a:ext cx="5390361" cy="3580343"/>
          </a:xfrm>
          <a:prstGeom prst="rect">
            <a:avLst/>
          </a:prstGeom>
          <a:ln>
            <a:noFill/>
          </a:ln>
          <a:effectLst>
            <a:glow rad="228600">
              <a:schemeClr val="accent3">
                <a:satMod val="175000"/>
                <a:alpha val="40000"/>
              </a:schemeClr>
            </a:glow>
            <a:softEdge rad="112500"/>
          </a:effectLst>
        </p:spPr>
      </p:pic>
      <p:pic>
        <p:nvPicPr>
          <p:cNvPr id="9" name="Picture 8">
            <a:extLst>
              <a:ext uri="{FF2B5EF4-FFF2-40B4-BE49-F238E27FC236}">
                <a16:creationId xmlns:a16="http://schemas.microsoft.com/office/drawing/2014/main" id="{E2B588DA-8149-B196-598C-A160BA26A501}"/>
              </a:ext>
            </a:extLst>
          </p:cNvPr>
          <p:cNvPicPr>
            <a:picLocks noChangeAspect="1"/>
          </p:cNvPicPr>
          <p:nvPr/>
        </p:nvPicPr>
        <p:blipFill>
          <a:blip r:embed="rId3"/>
          <a:stretch>
            <a:fillRect/>
          </a:stretch>
        </p:blipFill>
        <p:spPr>
          <a:xfrm>
            <a:off x="10430103" y="0"/>
            <a:ext cx="1761897" cy="1268078"/>
          </a:xfrm>
          <a:prstGeom prst="rect">
            <a:avLst/>
          </a:prstGeom>
        </p:spPr>
      </p:pic>
    </p:spTree>
    <p:extLst>
      <p:ext uri="{BB962C8B-B14F-4D97-AF65-F5344CB8AC3E}">
        <p14:creationId xmlns:p14="http://schemas.microsoft.com/office/powerpoint/2010/main" val="243753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BB6B5-60FD-7781-8B9F-8259F06B1FA3}"/>
              </a:ext>
            </a:extLst>
          </p:cNvPr>
          <p:cNvPicPr>
            <a:picLocks noChangeAspect="1"/>
          </p:cNvPicPr>
          <p:nvPr/>
        </p:nvPicPr>
        <p:blipFill rotWithShape="1">
          <a:blip r:embed="rId2"/>
          <a:srcRect b="15955"/>
          <a:stretch/>
        </p:blipFill>
        <p:spPr>
          <a:xfrm>
            <a:off x="0" y="-174662"/>
            <a:ext cx="12191999" cy="7356297"/>
          </a:xfrm>
          <a:prstGeom prst="rect">
            <a:avLst/>
          </a:prstGeom>
          <a:ln>
            <a:noFill/>
          </a:ln>
          <a:effectLst>
            <a:softEdge rad="112500"/>
          </a:effectLst>
        </p:spPr>
      </p:pic>
    </p:spTree>
    <p:extLst>
      <p:ext uri="{BB962C8B-B14F-4D97-AF65-F5344CB8AC3E}">
        <p14:creationId xmlns:p14="http://schemas.microsoft.com/office/powerpoint/2010/main" val="31636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7"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1" name="Picture 10" descr="Letter&#10;&#10;Description automatically generated with medium confidence">
            <a:extLst>
              <a:ext uri="{FF2B5EF4-FFF2-40B4-BE49-F238E27FC236}">
                <a16:creationId xmlns:a16="http://schemas.microsoft.com/office/drawing/2014/main" id="{BCE59665-2091-607F-B1F0-4F868CC5F0FC}"/>
              </a:ext>
            </a:extLst>
          </p:cNvPr>
          <p:cNvPicPr>
            <a:picLocks noChangeAspect="1"/>
          </p:cNvPicPr>
          <p:nvPr/>
        </p:nvPicPr>
        <p:blipFill rotWithShape="1">
          <a:blip r:embed="rId3"/>
          <a:srcRect t="10249" b="5481"/>
          <a:stretch/>
        </p:blipFill>
        <p:spPr>
          <a:xfrm>
            <a:off x="20" y="10"/>
            <a:ext cx="12191980" cy="6857990"/>
          </a:xfrm>
          <a:prstGeom prst="rect">
            <a:avLst/>
          </a:prstGeom>
        </p:spPr>
      </p:pic>
      <p:pic>
        <p:nvPicPr>
          <p:cNvPr id="5" name="Picture 4" descr="C:\Users\User\Dropbox\Jolly Phonics sales\logo sign contracts bank details etc\logo 2.png"/>
          <p:cNvPicPr/>
          <p:nvPr/>
        </p:nvPicPr>
        <p:blipFill rotWithShape="1">
          <a:blip r:embed="rId4">
            <a:extLst>
              <a:ext uri="{28A0092B-C50C-407E-A947-70E740481C1C}">
                <a14:useLocalDpi xmlns:a14="http://schemas.microsoft.com/office/drawing/2010/main" val="0"/>
              </a:ext>
            </a:extLst>
          </a:blip>
          <a:srcRect b="20807"/>
          <a:stretch/>
        </p:blipFill>
        <p:spPr bwMode="auto">
          <a:xfrm>
            <a:off x="0" y="0"/>
            <a:ext cx="2427704" cy="1180818"/>
          </a:xfrm>
          <a:prstGeom prst="rect">
            <a:avLst/>
          </a:prstGeom>
          <a:noFill/>
          <a:ln>
            <a:noFill/>
          </a:ln>
        </p:spPr>
      </p:pic>
      <p:pic>
        <p:nvPicPr>
          <p:cNvPr id="23" name="Picture 22" descr="Letter&#10;&#10;Description automatically generated with medium confidence">
            <a:extLst>
              <a:ext uri="{FF2B5EF4-FFF2-40B4-BE49-F238E27FC236}">
                <a16:creationId xmlns:a16="http://schemas.microsoft.com/office/drawing/2014/main" id="{1BED4469-A4C3-8F98-789A-BAA1BE5B3652}"/>
              </a:ext>
            </a:extLst>
          </p:cNvPr>
          <p:cNvPicPr>
            <a:picLocks noChangeAspect="1"/>
          </p:cNvPicPr>
          <p:nvPr/>
        </p:nvPicPr>
        <p:blipFill rotWithShape="1">
          <a:blip r:embed="rId3"/>
          <a:srcRect t="10249" b="5481"/>
          <a:stretch/>
        </p:blipFill>
        <p:spPr>
          <a:xfrm>
            <a:off x="67381" y="10"/>
            <a:ext cx="12191980" cy="6857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F0C20-87E2-3357-6210-A73D5EA8E3FF}"/>
              </a:ext>
            </a:extLst>
          </p:cNvPr>
          <p:cNvSpPr>
            <a:spLocks noGrp="1"/>
          </p:cNvSpPr>
          <p:nvPr>
            <p:ph type="title"/>
          </p:nvPr>
        </p:nvSpPr>
        <p:spPr>
          <a:xfrm>
            <a:off x="1484311" y="685800"/>
            <a:ext cx="10018713" cy="1752599"/>
          </a:xfrm>
        </p:spPr>
        <p:txBody>
          <a:bodyPr vert="horz" lIns="91440" tIns="45720" rIns="91440" bIns="45720" rtlCol="0" anchor="ctr">
            <a:normAutofit fontScale="90000"/>
          </a:bodyPr>
          <a:lstStyle/>
          <a:p>
            <a:r>
              <a:rPr lang="en-US" b="1" i="0" cap="all" dirty="0">
                <a:solidFill>
                  <a:srgbClr val="333333"/>
                </a:solidFill>
                <a:effectLst/>
                <a:latin typeface="Montserrat" panose="020B0604020202020204" pitchFamily="2" charset="0"/>
              </a:rPr>
              <a:t>THE EIGHT KEY PRINCIPLES OF MONTESSORI EDUCATION</a:t>
            </a:r>
            <a:br>
              <a:rPr lang="en-US" b="1" i="0" cap="all" dirty="0">
                <a:solidFill>
                  <a:srgbClr val="333333"/>
                </a:solidFill>
                <a:effectLst/>
                <a:latin typeface="Montserrat" panose="020B0604020202020204" pitchFamily="2" charset="0"/>
              </a:rPr>
            </a:br>
            <a:endParaRPr lang="en-US" b="1" dirty="0"/>
          </a:p>
        </p:txBody>
      </p:sp>
      <p:sp>
        <p:nvSpPr>
          <p:cNvPr id="24" name="TextBox 23">
            <a:extLst>
              <a:ext uri="{FF2B5EF4-FFF2-40B4-BE49-F238E27FC236}">
                <a16:creationId xmlns:a16="http://schemas.microsoft.com/office/drawing/2014/main" id="{98508510-FFFE-FDB6-5068-FC374C89765C}"/>
              </a:ext>
            </a:extLst>
          </p:cNvPr>
          <p:cNvSpPr txBox="1"/>
          <p:nvPr/>
        </p:nvSpPr>
        <p:spPr>
          <a:xfrm>
            <a:off x="6493667" y="3429000"/>
            <a:ext cx="5486687" cy="3124201"/>
          </a:xfrm>
          <a:prstGeom prst="rect">
            <a:avLst/>
          </a:prstGeom>
        </p:spPr>
        <p:txBody>
          <a:bodyPr vert="horz" lIns="91440" tIns="45720" rIns="91440" bIns="45720" rtlCol="0" anchor="t">
            <a:normAutofit/>
          </a:bodyPr>
          <a:lstStyle/>
          <a:p>
            <a:pPr>
              <a:spcBef>
                <a:spcPct val="20000"/>
              </a:spcBef>
              <a:spcAft>
                <a:spcPts val="600"/>
              </a:spcAft>
              <a:buClr>
                <a:schemeClr val="accent1">
                  <a:lumMod val="75000"/>
                </a:schemeClr>
              </a:buClr>
              <a:buSzPct val="145000"/>
            </a:pPr>
            <a:endParaRPr lang="en-US" sz="2400" dirty="0"/>
          </a:p>
        </p:txBody>
      </p:sp>
      <p:pic>
        <p:nvPicPr>
          <p:cNvPr id="5" name="Picture 4" descr="C:\Users\User\Dropbox\Jolly Phonics sales\logo sign contracts bank details etc\logo 2.png">
            <a:extLst>
              <a:ext uri="{FF2B5EF4-FFF2-40B4-BE49-F238E27FC236}">
                <a16:creationId xmlns:a16="http://schemas.microsoft.com/office/drawing/2014/main" id="{802F0D20-B819-8A49-BA22-130B2895D2C8}"/>
              </a:ext>
            </a:extLst>
          </p:cNvPr>
          <p:cNvPicPr/>
          <p:nvPr/>
        </p:nvPicPr>
        <p:blipFill rotWithShape="1">
          <a:blip r:embed="rId3">
            <a:extLst>
              <a:ext uri="{28A0092B-C50C-407E-A947-70E740481C1C}">
                <a14:useLocalDpi xmlns:a14="http://schemas.microsoft.com/office/drawing/2010/main" val="0"/>
              </a:ext>
            </a:extLst>
          </a:blip>
          <a:srcRect b="20807"/>
          <a:stretch/>
        </p:blipFill>
        <p:spPr bwMode="auto">
          <a:xfrm>
            <a:off x="10707689" y="0"/>
            <a:ext cx="1427279" cy="1172363"/>
          </a:xfrm>
          <a:prstGeom prst="rect">
            <a:avLst/>
          </a:prstGeom>
          <a:noFill/>
          <a:ln>
            <a:noFill/>
          </a:ln>
        </p:spPr>
      </p:pic>
      <p:sp>
        <p:nvSpPr>
          <p:cNvPr id="8" name="TextBox 7">
            <a:extLst>
              <a:ext uri="{FF2B5EF4-FFF2-40B4-BE49-F238E27FC236}">
                <a16:creationId xmlns:a16="http://schemas.microsoft.com/office/drawing/2014/main" id="{422A74E8-472D-7F38-EE4F-0E23BEB0AA6F}"/>
              </a:ext>
            </a:extLst>
          </p:cNvPr>
          <p:cNvSpPr txBox="1"/>
          <p:nvPr/>
        </p:nvSpPr>
        <p:spPr>
          <a:xfrm>
            <a:off x="4081146" y="2515663"/>
            <a:ext cx="6097604"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Choice</a:t>
            </a:r>
          </a:p>
        </p:txBody>
      </p:sp>
      <p:sp>
        <p:nvSpPr>
          <p:cNvPr id="11" name="TextBox 10">
            <a:extLst>
              <a:ext uri="{FF2B5EF4-FFF2-40B4-BE49-F238E27FC236}">
                <a16:creationId xmlns:a16="http://schemas.microsoft.com/office/drawing/2014/main" id="{CB82DDC3-57FE-60BC-E0AA-1D4B0BC8E29B}"/>
              </a:ext>
            </a:extLst>
          </p:cNvPr>
          <p:cNvSpPr txBox="1"/>
          <p:nvPr/>
        </p:nvSpPr>
        <p:spPr>
          <a:xfrm>
            <a:off x="4081146" y="2884156"/>
            <a:ext cx="6097604"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Interest</a:t>
            </a:r>
          </a:p>
        </p:txBody>
      </p:sp>
      <p:sp>
        <p:nvSpPr>
          <p:cNvPr id="13" name="TextBox 12">
            <a:extLst>
              <a:ext uri="{FF2B5EF4-FFF2-40B4-BE49-F238E27FC236}">
                <a16:creationId xmlns:a16="http://schemas.microsoft.com/office/drawing/2014/main" id="{B413C0BE-3B9D-BF41-70B1-A5EF75B7C2DA}"/>
              </a:ext>
            </a:extLst>
          </p:cNvPr>
          <p:cNvSpPr txBox="1"/>
          <p:nvPr/>
        </p:nvSpPr>
        <p:spPr>
          <a:xfrm>
            <a:off x="4077903" y="3221484"/>
            <a:ext cx="6097604"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Intrinsic Rewards</a:t>
            </a:r>
          </a:p>
        </p:txBody>
      </p:sp>
      <p:sp>
        <p:nvSpPr>
          <p:cNvPr id="15" name="TextBox 14">
            <a:extLst>
              <a:ext uri="{FF2B5EF4-FFF2-40B4-BE49-F238E27FC236}">
                <a16:creationId xmlns:a16="http://schemas.microsoft.com/office/drawing/2014/main" id="{C9FC873E-6E68-6DF8-51F7-699D850B7D2E}"/>
              </a:ext>
            </a:extLst>
          </p:cNvPr>
          <p:cNvSpPr txBox="1"/>
          <p:nvPr/>
        </p:nvSpPr>
        <p:spPr>
          <a:xfrm>
            <a:off x="4093160" y="3542993"/>
            <a:ext cx="7573513"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Connecting and Working with Others</a:t>
            </a:r>
          </a:p>
        </p:txBody>
      </p:sp>
      <p:sp>
        <p:nvSpPr>
          <p:cNvPr id="17" name="TextBox 16">
            <a:extLst>
              <a:ext uri="{FF2B5EF4-FFF2-40B4-BE49-F238E27FC236}">
                <a16:creationId xmlns:a16="http://schemas.microsoft.com/office/drawing/2014/main" id="{E920DB0C-805D-A136-DEDC-49F02A775697}"/>
              </a:ext>
            </a:extLst>
          </p:cNvPr>
          <p:cNvSpPr txBox="1"/>
          <p:nvPr/>
        </p:nvSpPr>
        <p:spPr>
          <a:xfrm rot="10800000" flipV="1">
            <a:off x="4077903" y="3912325"/>
            <a:ext cx="4729215"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Contextual Learning</a:t>
            </a:r>
          </a:p>
        </p:txBody>
      </p:sp>
      <p:sp>
        <p:nvSpPr>
          <p:cNvPr id="19" name="TextBox 18">
            <a:extLst>
              <a:ext uri="{FF2B5EF4-FFF2-40B4-BE49-F238E27FC236}">
                <a16:creationId xmlns:a16="http://schemas.microsoft.com/office/drawing/2014/main" id="{3904F22F-F8D2-8354-715F-75210D2D51D7}"/>
              </a:ext>
            </a:extLst>
          </p:cNvPr>
          <p:cNvSpPr txBox="1"/>
          <p:nvPr/>
        </p:nvSpPr>
        <p:spPr>
          <a:xfrm>
            <a:off x="4077903" y="4335281"/>
            <a:ext cx="6847573"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Adult Interaction</a:t>
            </a:r>
          </a:p>
        </p:txBody>
      </p:sp>
      <p:sp>
        <p:nvSpPr>
          <p:cNvPr id="21" name="TextBox 20">
            <a:extLst>
              <a:ext uri="{FF2B5EF4-FFF2-40B4-BE49-F238E27FC236}">
                <a16:creationId xmlns:a16="http://schemas.microsoft.com/office/drawing/2014/main" id="{7BFEA1B8-3AD4-206A-2791-2D102DBC66DB}"/>
              </a:ext>
            </a:extLst>
          </p:cNvPr>
          <p:cNvSpPr txBox="1"/>
          <p:nvPr/>
        </p:nvSpPr>
        <p:spPr>
          <a:xfrm>
            <a:off x="4093160" y="4700581"/>
            <a:ext cx="6097604"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Order in the Environment</a:t>
            </a:r>
          </a:p>
        </p:txBody>
      </p:sp>
      <p:sp>
        <p:nvSpPr>
          <p:cNvPr id="25" name="TextBox 24">
            <a:extLst>
              <a:ext uri="{FF2B5EF4-FFF2-40B4-BE49-F238E27FC236}">
                <a16:creationId xmlns:a16="http://schemas.microsoft.com/office/drawing/2014/main" id="{522AC825-D5EA-A5F3-F4E7-21139D43ADB7}"/>
              </a:ext>
            </a:extLst>
          </p:cNvPr>
          <p:cNvSpPr txBox="1"/>
          <p:nvPr/>
        </p:nvSpPr>
        <p:spPr>
          <a:xfrm>
            <a:off x="4081146" y="2145583"/>
            <a:ext cx="6514734" cy="369332"/>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latin typeface="Montserrat" panose="00000500000000000000" pitchFamily="2" charset="0"/>
              </a:rPr>
              <a:t>Movement and Cognition</a:t>
            </a:r>
          </a:p>
        </p:txBody>
      </p:sp>
      <p:sp>
        <p:nvSpPr>
          <p:cNvPr id="26" name="Octagon 25">
            <a:extLst>
              <a:ext uri="{FF2B5EF4-FFF2-40B4-BE49-F238E27FC236}">
                <a16:creationId xmlns:a16="http://schemas.microsoft.com/office/drawing/2014/main" id="{40925C3E-AF4B-0DB6-E9F3-FAF6D5193215}"/>
              </a:ext>
            </a:extLst>
          </p:cNvPr>
          <p:cNvSpPr/>
          <p:nvPr/>
        </p:nvSpPr>
        <p:spPr>
          <a:xfrm>
            <a:off x="1868048" y="2160880"/>
            <a:ext cx="1828800" cy="1563679"/>
          </a:xfrm>
          <a:prstGeom prst="octagon">
            <a:avLst/>
          </a:prstGeom>
          <a:solidFill>
            <a:schemeClr val="accent5"/>
          </a:solidFill>
          <a:ln>
            <a:solidFill>
              <a:srgbClr val="002064"/>
            </a:solid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Pencil outline">
            <a:extLst>
              <a:ext uri="{FF2B5EF4-FFF2-40B4-BE49-F238E27FC236}">
                <a16:creationId xmlns:a16="http://schemas.microsoft.com/office/drawing/2014/main" id="{CD1970A5-9E86-8DEF-488D-6A3B92B91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6496" y="1715059"/>
            <a:ext cx="2954874" cy="2254922"/>
          </a:xfrm>
          <a:prstGeom prst="rect">
            <a:avLst/>
          </a:prstGeom>
        </p:spPr>
      </p:pic>
    </p:spTree>
    <p:extLst>
      <p:ext uri="{BB962C8B-B14F-4D97-AF65-F5344CB8AC3E}">
        <p14:creationId xmlns:p14="http://schemas.microsoft.com/office/powerpoint/2010/main" val="79122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3" name="Picture 12" descr="C:\Users\User\Dropbox\Jolly Phonics sales\logo sign contracts bank details etc\logo 2.png">
            <a:extLst>
              <a:ext uri="{FF2B5EF4-FFF2-40B4-BE49-F238E27FC236}">
                <a16:creationId xmlns:a16="http://schemas.microsoft.com/office/drawing/2014/main" id="{8ADB334F-6185-500F-7CB3-D7E2424973D6}"/>
              </a:ext>
            </a:extLst>
          </p:cNvPr>
          <p:cNvPicPr/>
          <p:nvPr/>
        </p:nvPicPr>
        <p:blipFill rotWithShape="1">
          <a:blip r:embed="rId3">
            <a:extLst>
              <a:ext uri="{28A0092B-C50C-407E-A947-70E740481C1C}">
                <a14:useLocalDpi xmlns:a14="http://schemas.microsoft.com/office/drawing/2010/main" val="0"/>
              </a:ext>
            </a:extLst>
          </a:blip>
          <a:srcRect b="20807"/>
          <a:stretch/>
        </p:blipFill>
        <p:spPr bwMode="auto">
          <a:xfrm>
            <a:off x="10346852" y="5419725"/>
            <a:ext cx="1521875" cy="1303096"/>
          </a:xfrm>
          <a:prstGeom prst="roundRect">
            <a:avLst>
              <a:gd name="adj" fmla="val 5000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extBox 3"/>
          <p:cNvSpPr txBox="1">
            <a:spLocks noGrp="1" noRot="1" noMove="1" noResize="1" noEditPoints="1" noAdjustHandles="1" noChangeArrowheads="1" noChangeShapeType="1"/>
          </p:cNvSpPr>
          <p:nvPr/>
        </p:nvSpPr>
        <p:spPr>
          <a:xfrm>
            <a:off x="1218262" y="2295524"/>
            <a:ext cx="5260680"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sz="2400" dirty="0"/>
          </a:p>
        </p:txBody>
      </p:sp>
      <p:sp>
        <p:nvSpPr>
          <p:cNvPr id="3" name="Title 2">
            <a:extLst>
              <a:ext uri="{FF2B5EF4-FFF2-40B4-BE49-F238E27FC236}">
                <a16:creationId xmlns:a16="http://schemas.microsoft.com/office/drawing/2014/main" id="{B9BBC42D-B2E6-B056-D42D-92E6901BC448}"/>
              </a:ext>
            </a:extLst>
          </p:cNvPr>
          <p:cNvSpPr>
            <a:spLocks noGrp="1"/>
          </p:cNvSpPr>
          <p:nvPr>
            <p:ph type="title"/>
          </p:nvPr>
        </p:nvSpPr>
        <p:spPr>
          <a:xfrm>
            <a:off x="1089076" y="350068"/>
            <a:ext cx="10018713" cy="1752599"/>
          </a:xfrm>
        </p:spPr>
        <p:txBody>
          <a:bodyPr/>
          <a:lstStyle/>
          <a:p>
            <a:r>
              <a:rPr lang="en-US" b="1" i="1" dirty="0"/>
              <a:t>Movement and Cognition</a:t>
            </a:r>
          </a:p>
        </p:txBody>
      </p:sp>
      <p:pic>
        <p:nvPicPr>
          <p:cNvPr id="2" name="Picture 1">
            <a:extLst>
              <a:ext uri="{FF2B5EF4-FFF2-40B4-BE49-F238E27FC236}">
                <a16:creationId xmlns:a16="http://schemas.microsoft.com/office/drawing/2014/main" id="{BEB2ADE9-DCF5-0175-25BB-95B54A5181AD}"/>
              </a:ext>
            </a:extLst>
          </p:cNvPr>
          <p:cNvPicPr>
            <a:picLocks noChangeAspect="1"/>
          </p:cNvPicPr>
          <p:nvPr/>
        </p:nvPicPr>
        <p:blipFill>
          <a:blip r:embed="rId4">
            <a:alphaModFix amt="50000"/>
          </a:blip>
          <a:stretch>
            <a:fillRect/>
          </a:stretch>
        </p:blipFill>
        <p:spPr>
          <a:xfrm>
            <a:off x="4471601" y="4260182"/>
            <a:ext cx="2857500" cy="2152650"/>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3AC0A11B-177D-B5EF-3022-14373A81BD05}"/>
              </a:ext>
            </a:extLst>
          </p:cNvPr>
          <p:cNvSpPr txBox="1"/>
          <p:nvPr/>
        </p:nvSpPr>
        <p:spPr>
          <a:xfrm>
            <a:off x="2727308" y="1998487"/>
            <a:ext cx="7751545" cy="1569660"/>
          </a:xfrm>
          <a:prstGeom prst="rect">
            <a:avLst/>
          </a:prstGeom>
          <a:noFill/>
        </p:spPr>
        <p:txBody>
          <a:bodyPr wrap="square">
            <a:spAutoFit/>
          </a:bodyPr>
          <a:lstStyle/>
          <a:p>
            <a:r>
              <a:rPr lang="en-US" sz="2400" b="0" i="0" dirty="0">
                <a:solidFill>
                  <a:srgbClr val="555555"/>
                </a:solidFill>
                <a:effectLst/>
                <a:latin typeface="Montserrat" panose="00000500000000000000" pitchFamily="2" charset="0"/>
              </a:rPr>
              <a:t>Movement has a large impact on a child’s learning and cognition. Movement is interconnected with the higher functions of mental development. </a:t>
            </a:r>
            <a:endParaRPr lang="en-US" sz="2400" dirty="0"/>
          </a:p>
        </p:txBody>
      </p:sp>
    </p:spTree>
    <p:extLst>
      <p:ext uri="{BB962C8B-B14F-4D97-AF65-F5344CB8AC3E}">
        <p14:creationId xmlns:p14="http://schemas.microsoft.com/office/powerpoint/2010/main" val="305310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685A06-3AD2-3FAE-C014-1B0DD68527FE}"/>
              </a:ext>
            </a:extLst>
          </p:cNvPr>
          <p:cNvSpPr>
            <a:spLocks noGrp="1"/>
          </p:cNvSpPr>
          <p:nvPr>
            <p:ph type="title"/>
          </p:nvPr>
        </p:nvSpPr>
        <p:spPr>
          <a:xfrm>
            <a:off x="1680833" y="0"/>
            <a:ext cx="9087798" cy="1752599"/>
          </a:xfrm>
        </p:spPr>
        <p:txBody>
          <a:bodyPr vert="horz" lIns="91440" tIns="45720" rIns="91440" bIns="45720" rtlCol="0" anchor="ctr">
            <a:normAutofit/>
          </a:bodyPr>
          <a:lstStyle/>
          <a:p>
            <a:r>
              <a:rPr lang="en-US" b="1" dirty="0"/>
              <a:t>Choice</a:t>
            </a:r>
          </a:p>
        </p:txBody>
      </p:sp>
      <p:sp>
        <p:nvSpPr>
          <p:cNvPr id="18" name="TextBox 17">
            <a:extLst>
              <a:ext uri="{FF2B5EF4-FFF2-40B4-BE49-F238E27FC236}">
                <a16:creationId xmlns:a16="http://schemas.microsoft.com/office/drawing/2014/main" id="{CDC9A773-2A63-8EA3-218B-83C897388B7F}"/>
              </a:ext>
            </a:extLst>
          </p:cNvPr>
          <p:cNvSpPr txBox="1">
            <a:spLocks noGrp="1" noRot="1" noMove="1" noResize="1" noEditPoints="1" noAdjustHandles="1" noChangeArrowheads="1" noChangeShapeType="1"/>
          </p:cNvSpPr>
          <p:nvPr/>
        </p:nvSpPr>
        <p:spPr>
          <a:xfrm>
            <a:off x="2301411" y="2666999"/>
            <a:ext cx="4930678" cy="2724151"/>
          </a:xfrm>
          <a:prstGeom prst="rect">
            <a:avLst/>
          </a:prstGeom>
        </p:spPr>
        <p:txBody>
          <a:bodyPr vert="horz" lIns="91440" tIns="45720" rIns="91440" bIns="45720" rtlCol="0" anchor="ctr">
            <a:noAutofit/>
          </a:bodyPr>
          <a:lstStyle/>
          <a:p>
            <a:pPr>
              <a:spcBef>
                <a:spcPct val="20000"/>
              </a:spcBef>
              <a:spcAft>
                <a:spcPts val="600"/>
              </a:spcAft>
              <a:buClr>
                <a:schemeClr val="accent1">
                  <a:lumMod val="75000"/>
                </a:schemeClr>
              </a:buClr>
              <a:buSzPct val="145000"/>
            </a:pPr>
            <a:endParaRPr lang="en-US" sz="2000" b="1" i="0" dirty="0">
              <a:solidFill>
                <a:srgbClr val="333333"/>
              </a:solidFill>
              <a:effectLst/>
              <a:latin typeface="Nunito" pitchFamily="2" charset="0"/>
            </a:endParaRPr>
          </a:p>
        </p:txBody>
      </p:sp>
      <p:pic>
        <p:nvPicPr>
          <p:cNvPr id="8" name="Picture 7">
            <a:extLst>
              <a:ext uri="{FF2B5EF4-FFF2-40B4-BE49-F238E27FC236}">
                <a16:creationId xmlns:a16="http://schemas.microsoft.com/office/drawing/2014/main" id="{96A2415D-08A7-FC65-AAB2-8B34AB9829C6}"/>
              </a:ext>
            </a:extLst>
          </p:cNvPr>
          <p:cNvPicPr>
            <a:picLocks noChangeAspect="1"/>
          </p:cNvPicPr>
          <p:nvPr/>
        </p:nvPicPr>
        <p:blipFill>
          <a:blip r:embed="rId3"/>
          <a:stretch>
            <a:fillRect/>
          </a:stretch>
        </p:blipFill>
        <p:spPr>
          <a:xfrm>
            <a:off x="11104784" y="71919"/>
            <a:ext cx="1001597" cy="865016"/>
          </a:xfrm>
          <a:prstGeom prst="roundRect">
            <a:avLst>
              <a:gd name="adj" fmla="val 5000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0" name="TextBox 9">
            <a:extLst>
              <a:ext uri="{FF2B5EF4-FFF2-40B4-BE49-F238E27FC236}">
                <a16:creationId xmlns:a16="http://schemas.microsoft.com/office/drawing/2014/main" id="{DD7826C8-2399-F8A9-2928-0DF827BC1D20}"/>
              </a:ext>
            </a:extLst>
          </p:cNvPr>
          <p:cNvSpPr txBox="1"/>
          <p:nvPr/>
        </p:nvSpPr>
        <p:spPr>
          <a:xfrm>
            <a:off x="1680833" y="1482264"/>
            <a:ext cx="10511167" cy="1200329"/>
          </a:xfrm>
          <a:prstGeom prst="rect">
            <a:avLst/>
          </a:prstGeom>
          <a:noFill/>
        </p:spPr>
        <p:txBody>
          <a:bodyPr wrap="square">
            <a:spAutoFit/>
          </a:bodyPr>
          <a:lstStyle/>
          <a:p>
            <a:r>
              <a:rPr lang="en-US" b="0" i="0" dirty="0">
                <a:solidFill>
                  <a:srgbClr val="555555"/>
                </a:solidFill>
                <a:effectLst/>
                <a:latin typeface="Montserrat" panose="00000500000000000000" pitchFamily="2" charset="0"/>
              </a:rPr>
              <a:t> </a:t>
            </a:r>
            <a:r>
              <a:rPr lang="en-US" sz="2400" b="0" i="0" dirty="0">
                <a:solidFill>
                  <a:srgbClr val="555555"/>
                </a:solidFill>
                <a:effectLst/>
                <a:latin typeface="Montserrat" panose="00000500000000000000" pitchFamily="2" charset="0"/>
              </a:rPr>
              <a:t>Montessori students freely choose their work and work at it for as long as they are inspired to. When they are ready, they are free to move onto any other area of focus that is of interest.  </a:t>
            </a:r>
            <a:endParaRPr lang="en-US" sz="2400" dirty="0"/>
          </a:p>
        </p:txBody>
      </p:sp>
      <p:pic>
        <p:nvPicPr>
          <p:cNvPr id="6" name="Picture 5" descr="A group of children in a classroom&#10;&#10;Description automatically generated with medium confidence">
            <a:extLst>
              <a:ext uri="{FF2B5EF4-FFF2-40B4-BE49-F238E27FC236}">
                <a16:creationId xmlns:a16="http://schemas.microsoft.com/office/drawing/2014/main" id="{AC4156F4-3AF3-C9A4-F01B-E8C333D50B43}"/>
              </a:ext>
            </a:extLst>
          </p:cNvPr>
          <p:cNvPicPr>
            <a:picLocks noChangeAspect="1"/>
          </p:cNvPicPr>
          <p:nvPr/>
        </p:nvPicPr>
        <p:blipFill>
          <a:blip r:embed="rId4">
            <a:alphaModFix amt="50000"/>
          </a:blip>
          <a:stretch>
            <a:fillRect/>
          </a:stretch>
        </p:blipFill>
        <p:spPr>
          <a:xfrm>
            <a:off x="3361469" y="2803024"/>
            <a:ext cx="5946917" cy="3958772"/>
          </a:xfrm>
          <a:prstGeom prst="rect">
            <a:avLst/>
          </a:prstGeom>
          <a:ln>
            <a:noFill/>
          </a:ln>
          <a:effectLst>
            <a:softEdge rad="112500"/>
          </a:effectLst>
        </p:spPr>
      </p:pic>
    </p:spTree>
    <p:extLst>
      <p:ext uri="{BB962C8B-B14F-4D97-AF65-F5344CB8AC3E}">
        <p14:creationId xmlns:p14="http://schemas.microsoft.com/office/powerpoint/2010/main" val="6265506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hild playing with building blocks&#10;&#10;Description automatically generated with medium confidence">
            <a:extLst>
              <a:ext uri="{FF2B5EF4-FFF2-40B4-BE49-F238E27FC236}">
                <a16:creationId xmlns:a16="http://schemas.microsoft.com/office/drawing/2014/main" id="{91FAE864-19DB-BD57-BD90-6A0BB5BF9A70}"/>
              </a:ext>
            </a:extLst>
          </p:cNvPr>
          <p:cNvPicPr>
            <a:picLocks noChangeAspect="1"/>
          </p:cNvPicPr>
          <p:nvPr/>
        </p:nvPicPr>
        <p:blipFill rotWithShape="1">
          <a:blip r:embed="rId3">
            <a:alphaModFix amt="50000"/>
          </a:blip>
          <a:srcRect l="19500" r="2773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3" name="Group 4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4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itle 6">
            <a:extLst>
              <a:ext uri="{FF2B5EF4-FFF2-40B4-BE49-F238E27FC236}">
                <a16:creationId xmlns:a16="http://schemas.microsoft.com/office/drawing/2014/main" id="{8AF73ADB-71CE-682D-D089-9D08B130C69C}"/>
              </a:ext>
            </a:extLst>
          </p:cNvPr>
          <p:cNvSpPr>
            <a:spLocks noGrp="1"/>
          </p:cNvSpPr>
          <p:nvPr>
            <p:ph type="title"/>
          </p:nvPr>
        </p:nvSpPr>
        <p:spPr>
          <a:xfrm>
            <a:off x="1484310" y="819149"/>
            <a:ext cx="6252129" cy="1087375"/>
          </a:xfrm>
        </p:spPr>
        <p:txBody>
          <a:bodyPr vert="horz" lIns="91440" tIns="45720" rIns="91440" bIns="45720" rtlCol="0" anchor="ctr">
            <a:normAutofit/>
          </a:bodyPr>
          <a:lstStyle/>
          <a:p>
            <a:pPr algn="l"/>
            <a:r>
              <a:rPr lang="en-US" b="1" dirty="0"/>
              <a:t>Interest</a:t>
            </a:r>
          </a:p>
        </p:txBody>
      </p:sp>
      <p:sp>
        <p:nvSpPr>
          <p:cNvPr id="16" name="TextBox 15">
            <a:extLst>
              <a:ext uri="{FF2B5EF4-FFF2-40B4-BE49-F238E27FC236}">
                <a16:creationId xmlns:a16="http://schemas.microsoft.com/office/drawing/2014/main" id="{AAC50D27-4209-2A91-D6E5-ACFB2B865EDA}"/>
              </a:ext>
            </a:extLst>
          </p:cNvPr>
          <p:cNvSpPr txBox="1"/>
          <p:nvPr/>
        </p:nvSpPr>
        <p:spPr>
          <a:xfrm>
            <a:off x="714094" y="1835113"/>
            <a:ext cx="5260680"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sz="2400" b="0" i="0" dirty="0"/>
              <a:t>Montessori education is designed to help children discover what interests them most and to give them the freedom to learn about those things in-depth.</a:t>
            </a:r>
            <a:endParaRPr lang="en-US" sz="2400" dirty="0"/>
          </a:p>
        </p:txBody>
      </p:sp>
      <p:sp>
        <p:nvSpPr>
          <p:cNvPr id="23" name="TextBox 22">
            <a:extLst>
              <a:ext uri="{FF2B5EF4-FFF2-40B4-BE49-F238E27FC236}">
                <a16:creationId xmlns:a16="http://schemas.microsoft.com/office/drawing/2014/main" id="{D6CB9027-6F82-A53B-7BF8-B81A660CCD81}"/>
              </a:ext>
            </a:extLst>
          </p:cNvPr>
          <p:cNvSpPr txBox="1"/>
          <p:nvPr/>
        </p:nvSpPr>
        <p:spPr>
          <a:xfrm>
            <a:off x="1034761" y="1517578"/>
            <a:ext cx="5260680" cy="3124201"/>
          </a:xfrm>
          <a:prstGeom prst="rect">
            <a:avLst/>
          </a:prstGeom>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pPr>
            <a:endParaRPr lang="en-US" sz="2000" b="1" i="0" dirty="0"/>
          </a:p>
        </p:txBody>
      </p:sp>
      <p:sp>
        <p:nvSpPr>
          <p:cNvPr id="4" name="TextBox 3"/>
          <p:cNvSpPr txBox="1"/>
          <p:nvPr/>
        </p:nvSpPr>
        <p:spPr>
          <a:xfrm>
            <a:off x="484665" y="2503495"/>
            <a:ext cx="6136506"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sz="2800" dirty="0"/>
          </a:p>
        </p:txBody>
      </p:sp>
      <p:pic>
        <p:nvPicPr>
          <p:cNvPr id="21" name="Picture 20" descr="C:\Users\User\Dropbox\Jolly Phonics sales\logo sign contracts bank details etc\logo 2.png">
            <a:extLst>
              <a:ext uri="{FF2B5EF4-FFF2-40B4-BE49-F238E27FC236}">
                <a16:creationId xmlns:a16="http://schemas.microsoft.com/office/drawing/2014/main" id="{1D4CD643-C8ED-5C0D-56FD-3C11B0EE53F1}"/>
              </a:ext>
            </a:extLst>
          </p:cNvPr>
          <p:cNvPicPr/>
          <p:nvPr/>
        </p:nvPicPr>
        <p:blipFill rotWithShape="1">
          <a:blip r:embed="rId4">
            <a:extLst>
              <a:ext uri="{28A0092B-C50C-407E-A947-70E740481C1C}">
                <a14:useLocalDpi xmlns:a14="http://schemas.microsoft.com/office/drawing/2010/main" val="0"/>
              </a:ext>
            </a:extLst>
          </a:blip>
          <a:srcRect b="20807"/>
          <a:stretch/>
        </p:blipFill>
        <p:spPr bwMode="auto">
          <a:xfrm>
            <a:off x="-1" y="5943600"/>
            <a:ext cx="1484312" cy="914400"/>
          </a:xfrm>
          <a:prstGeom prst="rect">
            <a:avLst/>
          </a:prstGeom>
          <a:noFill/>
          <a:ln>
            <a:noFill/>
          </a:ln>
        </p:spPr>
      </p:pic>
    </p:spTree>
    <p:extLst>
      <p:ext uri="{BB962C8B-B14F-4D97-AF65-F5344CB8AC3E}">
        <p14:creationId xmlns:p14="http://schemas.microsoft.com/office/powerpoint/2010/main" val="14004773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00501A-C4E1-DFF9-AFBE-20ACA8EBFF11}"/>
              </a:ext>
            </a:extLst>
          </p:cNvPr>
          <p:cNvSpPr>
            <a:spLocks noGrp="1"/>
          </p:cNvSpPr>
          <p:nvPr>
            <p:ph type="title"/>
          </p:nvPr>
        </p:nvSpPr>
        <p:spPr>
          <a:xfrm>
            <a:off x="1484312" y="685800"/>
            <a:ext cx="5747778" cy="1752599"/>
          </a:xfrm>
        </p:spPr>
        <p:txBody>
          <a:bodyPr vert="horz" lIns="91440" tIns="45720" rIns="91440" bIns="45720" rtlCol="0" anchor="ctr">
            <a:normAutofit/>
          </a:bodyPr>
          <a:lstStyle/>
          <a:p>
            <a:r>
              <a:rPr lang="en-US" b="1" i="0" dirty="0">
                <a:solidFill>
                  <a:srgbClr val="333333"/>
                </a:solidFill>
                <a:effectLst/>
                <a:latin typeface="Montserrat" panose="00000500000000000000" pitchFamily="2" charset="0"/>
              </a:rPr>
              <a:t>Intrinsic Rewards</a:t>
            </a:r>
            <a:br>
              <a:rPr lang="en-US" b="1" i="0" dirty="0">
                <a:solidFill>
                  <a:srgbClr val="333333"/>
                </a:solidFill>
                <a:effectLst/>
                <a:latin typeface="Montserrat" panose="00000500000000000000" pitchFamily="2" charset="0"/>
              </a:rPr>
            </a:br>
            <a:endParaRPr lang="en-US" b="1" dirty="0"/>
          </a:p>
        </p:txBody>
      </p:sp>
      <p:sp>
        <p:nvSpPr>
          <p:cNvPr id="21" name="TextBox 20">
            <a:extLst>
              <a:ext uri="{FF2B5EF4-FFF2-40B4-BE49-F238E27FC236}">
                <a16:creationId xmlns:a16="http://schemas.microsoft.com/office/drawing/2014/main" id="{DFE8F484-FC97-7866-1C91-DED178799869}"/>
              </a:ext>
            </a:extLst>
          </p:cNvPr>
          <p:cNvSpPr txBox="1"/>
          <p:nvPr/>
        </p:nvSpPr>
        <p:spPr>
          <a:xfrm>
            <a:off x="1484311" y="2666999"/>
            <a:ext cx="5747778" cy="3124201"/>
          </a:xfrm>
          <a:prstGeom prst="rect">
            <a:avLst/>
          </a:prstGeom>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pPr>
            <a:endParaRPr lang="en-US" b="0" i="0" dirty="0"/>
          </a:p>
        </p:txBody>
      </p:sp>
      <p:pic>
        <p:nvPicPr>
          <p:cNvPr id="15" name="Picture 14" descr="C:\Users\User\Dropbox\Jolly Phonics sales\logo sign contracts bank details etc\logo 2.png">
            <a:extLst>
              <a:ext uri="{FF2B5EF4-FFF2-40B4-BE49-F238E27FC236}">
                <a16:creationId xmlns:a16="http://schemas.microsoft.com/office/drawing/2014/main" id="{127BA5FF-9067-35FB-3030-AF68D0431FC9}"/>
              </a:ext>
            </a:extLst>
          </p:cNvPr>
          <p:cNvPicPr/>
          <p:nvPr/>
        </p:nvPicPr>
        <p:blipFill rotWithShape="1">
          <a:blip r:embed="rId3">
            <a:extLst>
              <a:ext uri="{28A0092B-C50C-407E-A947-70E740481C1C}">
                <a14:useLocalDpi xmlns:a14="http://schemas.microsoft.com/office/drawing/2010/main" val="0"/>
              </a:ext>
            </a:extLst>
          </a:blip>
          <a:srcRect b="20807"/>
          <a:stretch/>
        </p:blipFill>
        <p:spPr bwMode="auto">
          <a:xfrm>
            <a:off x="10624088" y="5791200"/>
            <a:ext cx="1567912" cy="102903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extBox 3"/>
          <p:cNvSpPr txBox="1"/>
          <p:nvPr/>
        </p:nvSpPr>
        <p:spPr>
          <a:xfrm>
            <a:off x="835320" y="1866899"/>
            <a:ext cx="5260680" cy="312420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sz="2400" dirty="0"/>
          </a:p>
        </p:txBody>
      </p:sp>
      <p:pic>
        <p:nvPicPr>
          <p:cNvPr id="2" name="Picture 1">
            <a:extLst>
              <a:ext uri="{FF2B5EF4-FFF2-40B4-BE49-F238E27FC236}">
                <a16:creationId xmlns:a16="http://schemas.microsoft.com/office/drawing/2014/main" id="{CC2C07E4-D86B-507B-E2F8-D16B535A092F}"/>
              </a:ext>
            </a:extLst>
          </p:cNvPr>
          <p:cNvPicPr>
            <a:picLocks noChangeAspect="1"/>
          </p:cNvPicPr>
          <p:nvPr/>
        </p:nvPicPr>
        <p:blipFill>
          <a:blip r:embed="rId4">
            <a:alphaModFix amt="50000"/>
          </a:blip>
          <a:stretch>
            <a:fillRect/>
          </a:stretch>
        </p:blipFill>
        <p:spPr>
          <a:xfrm>
            <a:off x="7232089" y="2460662"/>
            <a:ext cx="3124200" cy="2133600"/>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4EFA6200-CAD0-1E20-819C-994822EBC062}"/>
              </a:ext>
            </a:extLst>
          </p:cNvPr>
          <p:cNvSpPr txBox="1"/>
          <p:nvPr/>
        </p:nvSpPr>
        <p:spPr>
          <a:xfrm>
            <a:off x="1926100" y="2666999"/>
            <a:ext cx="4392507" cy="1938992"/>
          </a:xfrm>
          <a:prstGeom prst="rect">
            <a:avLst/>
          </a:prstGeom>
          <a:noFill/>
        </p:spPr>
        <p:txBody>
          <a:bodyPr wrap="square">
            <a:spAutoFit/>
          </a:bodyPr>
          <a:lstStyle/>
          <a:p>
            <a:r>
              <a:rPr lang="en-US" sz="2400" dirty="0">
                <a:solidFill>
                  <a:srgbClr val="555555"/>
                </a:solidFill>
                <a:latin typeface="Montserrat" panose="00000500000000000000" pitchFamily="2" charset="0"/>
              </a:rPr>
              <a:t>S</a:t>
            </a:r>
            <a:r>
              <a:rPr lang="en-US" sz="2400" b="0" i="0" dirty="0">
                <a:solidFill>
                  <a:srgbClr val="555555"/>
                </a:solidFill>
                <a:effectLst/>
                <a:latin typeface="Montserrat" panose="00000500000000000000" pitchFamily="2" charset="0"/>
              </a:rPr>
              <a:t>tudents are encouraged to study based on intrinsic motivation, rather than on extrinsic motivators such as grades. </a:t>
            </a:r>
            <a:endParaRPr lang="en-US" sz="2400" dirty="0"/>
          </a:p>
        </p:txBody>
      </p:sp>
    </p:spTree>
    <p:extLst>
      <p:ext uri="{BB962C8B-B14F-4D97-AF65-F5344CB8AC3E}">
        <p14:creationId xmlns:p14="http://schemas.microsoft.com/office/powerpoint/2010/main" val="2293919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8" name="Picture 27" descr="C:\Users\User\Dropbox\Jolly Phonics sales\logo sign contracts bank details etc\logo 2.png">
            <a:extLst>
              <a:ext uri="{FF2B5EF4-FFF2-40B4-BE49-F238E27FC236}">
                <a16:creationId xmlns:a16="http://schemas.microsoft.com/office/drawing/2014/main" id="{4ABF1DF1-52C2-0C11-7028-F6F534B4EF78}"/>
              </a:ext>
            </a:extLst>
          </p:cNvPr>
          <p:cNvPicPr/>
          <p:nvPr/>
        </p:nvPicPr>
        <p:blipFill rotWithShape="1">
          <a:blip r:embed="rId3">
            <a:extLst>
              <a:ext uri="{28A0092B-C50C-407E-A947-70E740481C1C}">
                <a14:useLocalDpi xmlns:a14="http://schemas.microsoft.com/office/drawing/2010/main" val="0"/>
              </a:ext>
            </a:extLst>
          </a:blip>
          <a:srcRect b="20807"/>
          <a:stretch/>
        </p:blipFill>
        <p:spPr bwMode="auto">
          <a:xfrm>
            <a:off x="10278139" y="5574761"/>
            <a:ext cx="1913861" cy="127590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Title 2">
            <a:extLst>
              <a:ext uri="{FF2B5EF4-FFF2-40B4-BE49-F238E27FC236}">
                <a16:creationId xmlns:a16="http://schemas.microsoft.com/office/drawing/2014/main" id="{59D7661B-6F68-E237-5B07-E196548B942A}"/>
              </a:ext>
            </a:extLst>
          </p:cNvPr>
          <p:cNvSpPr>
            <a:spLocks noGrp="1"/>
          </p:cNvSpPr>
          <p:nvPr>
            <p:ph type="title"/>
          </p:nvPr>
        </p:nvSpPr>
        <p:spPr/>
        <p:txBody>
          <a:bodyPr/>
          <a:lstStyle/>
          <a:p>
            <a:pPr fontAlgn="base"/>
            <a:br>
              <a:rPr lang="en-US" b="1" i="0" dirty="0">
                <a:solidFill>
                  <a:srgbClr val="FF0000"/>
                </a:solidFill>
                <a:effectLst/>
                <a:latin typeface="Nunito" pitchFamily="2" charset="0"/>
              </a:rPr>
            </a:br>
            <a:endParaRPr lang="en-US" dirty="0">
              <a:solidFill>
                <a:srgbClr val="FF0000"/>
              </a:solidFill>
            </a:endParaRPr>
          </a:p>
        </p:txBody>
      </p:sp>
      <p:sp>
        <p:nvSpPr>
          <p:cNvPr id="5" name="TextBox 4">
            <a:extLst>
              <a:ext uri="{FF2B5EF4-FFF2-40B4-BE49-F238E27FC236}">
                <a16:creationId xmlns:a16="http://schemas.microsoft.com/office/drawing/2014/main" id="{83FEB8FF-C20F-FF44-F95A-FA415BDE50F1}"/>
              </a:ext>
            </a:extLst>
          </p:cNvPr>
          <p:cNvSpPr txBox="1"/>
          <p:nvPr/>
        </p:nvSpPr>
        <p:spPr>
          <a:xfrm>
            <a:off x="3036869" y="501134"/>
            <a:ext cx="8244155" cy="584775"/>
          </a:xfrm>
          <a:prstGeom prst="rect">
            <a:avLst/>
          </a:prstGeom>
          <a:noFill/>
        </p:spPr>
        <p:txBody>
          <a:bodyPr wrap="square">
            <a:spAutoFit/>
          </a:bodyPr>
          <a:lstStyle/>
          <a:p>
            <a:pPr algn="l"/>
            <a:r>
              <a:rPr lang="en-US" sz="3200" b="1" i="0" dirty="0">
                <a:solidFill>
                  <a:srgbClr val="333333"/>
                </a:solidFill>
                <a:effectLst/>
                <a:latin typeface="Montserrat" panose="00000500000000000000" pitchFamily="2" charset="0"/>
              </a:rPr>
              <a:t>Connecting and Working with Others</a:t>
            </a:r>
          </a:p>
        </p:txBody>
      </p:sp>
      <p:sp>
        <p:nvSpPr>
          <p:cNvPr id="7" name="TextBox 6">
            <a:extLst>
              <a:ext uri="{FF2B5EF4-FFF2-40B4-BE49-F238E27FC236}">
                <a16:creationId xmlns:a16="http://schemas.microsoft.com/office/drawing/2014/main" id="{3C790ED3-B5A7-3931-FF02-600D59E791CD}"/>
              </a:ext>
            </a:extLst>
          </p:cNvPr>
          <p:cNvSpPr txBox="1"/>
          <p:nvPr/>
        </p:nvSpPr>
        <p:spPr>
          <a:xfrm>
            <a:off x="2617341" y="2046085"/>
            <a:ext cx="6118260" cy="1200329"/>
          </a:xfrm>
          <a:prstGeom prst="rect">
            <a:avLst/>
          </a:prstGeom>
          <a:noFill/>
        </p:spPr>
        <p:txBody>
          <a:bodyPr wrap="square">
            <a:spAutoFit/>
          </a:bodyPr>
          <a:lstStyle/>
          <a:p>
            <a:r>
              <a:rPr lang="en-US" sz="2400" b="0" i="0" dirty="0">
                <a:solidFill>
                  <a:srgbClr val="555555"/>
                </a:solidFill>
                <a:effectLst/>
                <a:latin typeface="Montserrat" panose="00000500000000000000" pitchFamily="2" charset="0"/>
              </a:rPr>
              <a:t>Multi-age Montessori classrooms offer many benefits of leadership and mentorship. </a:t>
            </a:r>
            <a:endParaRPr lang="en-US" sz="2400" dirty="0"/>
          </a:p>
        </p:txBody>
      </p:sp>
      <p:pic>
        <p:nvPicPr>
          <p:cNvPr id="6" name="Picture 5">
            <a:extLst>
              <a:ext uri="{FF2B5EF4-FFF2-40B4-BE49-F238E27FC236}">
                <a16:creationId xmlns:a16="http://schemas.microsoft.com/office/drawing/2014/main" id="{E8B041E0-500F-7D6E-9B04-B941CE8CF43E}"/>
              </a:ext>
            </a:extLst>
          </p:cNvPr>
          <p:cNvPicPr>
            <a:picLocks noChangeAspect="1"/>
          </p:cNvPicPr>
          <p:nvPr/>
        </p:nvPicPr>
        <p:blipFill>
          <a:blip r:embed="rId4">
            <a:alphaModFix amt="35000"/>
          </a:blip>
          <a:stretch>
            <a:fillRect/>
          </a:stretch>
        </p:blipFill>
        <p:spPr>
          <a:xfrm>
            <a:off x="5485943" y="4079115"/>
            <a:ext cx="3124200" cy="2133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15768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922A-406D-2773-A45F-E4B877E307B5}"/>
              </a:ext>
            </a:extLst>
          </p:cNvPr>
          <p:cNvSpPr>
            <a:spLocks noGrp="1"/>
          </p:cNvSpPr>
          <p:nvPr>
            <p:ph type="title"/>
          </p:nvPr>
        </p:nvSpPr>
        <p:spPr>
          <a:xfrm>
            <a:off x="-4011714" y="5026794"/>
            <a:ext cx="10018713" cy="1752599"/>
          </a:xfrm>
        </p:spPr>
        <p:txBody>
          <a:bodyPr/>
          <a:lstStyle/>
          <a:p>
            <a:r>
              <a:rPr lang="en-US"/>
              <a:t>.</a:t>
            </a:r>
            <a:endParaRPr lang="en-US" dirty="0"/>
          </a:p>
        </p:txBody>
      </p:sp>
      <p:sp>
        <p:nvSpPr>
          <p:cNvPr id="3" name="Content Placeholder 2">
            <a:extLst>
              <a:ext uri="{FF2B5EF4-FFF2-40B4-BE49-F238E27FC236}">
                <a16:creationId xmlns:a16="http://schemas.microsoft.com/office/drawing/2014/main" id="{F94CB513-7622-E937-74AC-840307293CAE}"/>
              </a:ext>
            </a:extLst>
          </p:cNvPr>
          <p:cNvSpPr>
            <a:spLocks noGrp="1"/>
          </p:cNvSpPr>
          <p:nvPr>
            <p:ph idx="1"/>
          </p:nvPr>
        </p:nvSpPr>
        <p:spPr>
          <a:xfrm>
            <a:off x="1359183" y="5140692"/>
            <a:ext cx="10018713" cy="3124201"/>
          </a:xfrm>
        </p:spPr>
        <p:txBody>
          <a:bodyPr/>
          <a:lstStyle/>
          <a:p>
            <a:pPr marL="0" indent="0">
              <a:buNone/>
            </a:pPr>
            <a:r>
              <a:rPr lang="en-US"/>
              <a:t>.</a:t>
            </a:r>
            <a:endParaRPr lang="en-US" dirty="0"/>
          </a:p>
        </p:txBody>
      </p:sp>
      <p:pic>
        <p:nvPicPr>
          <p:cNvPr id="7" name="Picture 6">
            <a:extLst>
              <a:ext uri="{FF2B5EF4-FFF2-40B4-BE49-F238E27FC236}">
                <a16:creationId xmlns:a16="http://schemas.microsoft.com/office/drawing/2014/main" id="{202B692B-63F4-B2AC-B139-F1050EF8D6FE}"/>
              </a:ext>
            </a:extLst>
          </p:cNvPr>
          <p:cNvPicPr>
            <a:picLocks noChangeAspect="1"/>
          </p:cNvPicPr>
          <p:nvPr/>
        </p:nvPicPr>
        <p:blipFill>
          <a:blip r:embed="rId2"/>
          <a:stretch>
            <a:fillRect/>
          </a:stretch>
        </p:blipFill>
        <p:spPr>
          <a:xfrm rot="10800000" flipH="1" flipV="1">
            <a:off x="10356112" y="5513034"/>
            <a:ext cx="1763400" cy="1266359"/>
          </a:xfrm>
          <a:prstGeom prst="rect">
            <a:avLst/>
          </a:prstGeom>
        </p:spPr>
      </p:pic>
      <p:pic>
        <p:nvPicPr>
          <p:cNvPr id="4" name="Picture 3">
            <a:extLst>
              <a:ext uri="{FF2B5EF4-FFF2-40B4-BE49-F238E27FC236}">
                <a16:creationId xmlns:a16="http://schemas.microsoft.com/office/drawing/2014/main" id="{369243D3-FE4B-5939-5B21-07F92DF6AE31}"/>
              </a:ext>
            </a:extLst>
          </p:cNvPr>
          <p:cNvPicPr>
            <a:picLocks noChangeAspect="1"/>
          </p:cNvPicPr>
          <p:nvPr/>
        </p:nvPicPr>
        <p:blipFill>
          <a:blip r:embed="rId3">
            <a:alphaModFix amt="50000"/>
          </a:blip>
          <a:stretch>
            <a:fillRect/>
          </a:stretch>
        </p:blipFill>
        <p:spPr>
          <a:xfrm>
            <a:off x="7398152" y="1717308"/>
            <a:ext cx="4264203" cy="3243839"/>
          </a:xfrm>
          <a:prstGeom prst="rect">
            <a:avLst/>
          </a:prstGeom>
          <a:ln w="228600" cap="sq" cmpd="thickThin">
            <a:solidFill>
              <a:srgbClr val="000000"/>
            </a:solidFill>
            <a:prstDash val="solid"/>
            <a:miter lim="800000"/>
          </a:ln>
          <a:effectLst>
            <a:outerShdw blurRad="50800" dist="38100" dir="13500000" algn="br" rotWithShape="0">
              <a:prstClr val="black">
                <a:alpha val="40000"/>
              </a:prstClr>
            </a:outerShdw>
          </a:effectLst>
        </p:spPr>
      </p:pic>
      <p:sp>
        <p:nvSpPr>
          <p:cNvPr id="23" name="TextBox 22">
            <a:extLst>
              <a:ext uri="{FF2B5EF4-FFF2-40B4-BE49-F238E27FC236}">
                <a16:creationId xmlns:a16="http://schemas.microsoft.com/office/drawing/2014/main" id="{E9B0BC78-4BF1-1560-40E5-305769971A25}"/>
              </a:ext>
            </a:extLst>
          </p:cNvPr>
          <p:cNvSpPr txBox="1"/>
          <p:nvPr/>
        </p:nvSpPr>
        <p:spPr>
          <a:xfrm>
            <a:off x="1777430" y="354404"/>
            <a:ext cx="8101172" cy="584775"/>
          </a:xfrm>
          <a:prstGeom prst="rect">
            <a:avLst/>
          </a:prstGeom>
          <a:noFill/>
        </p:spPr>
        <p:txBody>
          <a:bodyPr wrap="square">
            <a:spAutoFit/>
          </a:bodyPr>
          <a:lstStyle/>
          <a:p>
            <a:pPr algn="l"/>
            <a:r>
              <a:rPr lang="en-US" sz="3200" b="1" i="0" dirty="0">
                <a:solidFill>
                  <a:srgbClr val="333333"/>
                </a:solidFill>
                <a:effectLst/>
                <a:latin typeface="Montserrat" panose="00000500000000000000" pitchFamily="2" charset="0"/>
              </a:rPr>
              <a:t>Contextual Learning</a:t>
            </a:r>
          </a:p>
        </p:txBody>
      </p:sp>
      <p:sp>
        <p:nvSpPr>
          <p:cNvPr id="32" name="TextBox 31">
            <a:extLst>
              <a:ext uri="{FF2B5EF4-FFF2-40B4-BE49-F238E27FC236}">
                <a16:creationId xmlns:a16="http://schemas.microsoft.com/office/drawing/2014/main" id="{35D2567C-DB03-04EF-897F-3A094700D077}"/>
              </a:ext>
            </a:extLst>
          </p:cNvPr>
          <p:cNvSpPr txBox="1"/>
          <p:nvPr/>
        </p:nvSpPr>
        <p:spPr>
          <a:xfrm>
            <a:off x="1374204" y="2244322"/>
            <a:ext cx="5570765" cy="2677656"/>
          </a:xfrm>
          <a:prstGeom prst="rect">
            <a:avLst/>
          </a:prstGeom>
          <a:noFill/>
        </p:spPr>
        <p:txBody>
          <a:bodyPr wrap="square">
            <a:spAutoFit/>
          </a:bodyPr>
          <a:lstStyle/>
          <a:p>
            <a:r>
              <a:rPr lang="en-US" b="0" i="0" dirty="0">
                <a:solidFill>
                  <a:srgbClr val="555555"/>
                </a:solidFill>
                <a:effectLst/>
                <a:latin typeface="Montserrat" panose="00000500000000000000" pitchFamily="2" charset="0"/>
              </a:rPr>
              <a:t> </a:t>
            </a:r>
            <a:r>
              <a:rPr lang="en-US" sz="2400" b="0" i="0" dirty="0">
                <a:solidFill>
                  <a:srgbClr val="555555"/>
                </a:solidFill>
                <a:effectLst/>
                <a:latin typeface="Montserrat" panose="00000500000000000000" pitchFamily="2" charset="0"/>
              </a:rPr>
              <a:t>Children learn to think and discover on their own. Montessori materials are created to allow students to master each concept and build on their success to aid them in developing their critical thinking process.</a:t>
            </a:r>
            <a:endParaRPr lang="en-US" sz="2400" dirty="0"/>
          </a:p>
        </p:txBody>
      </p:sp>
    </p:spTree>
    <p:extLst>
      <p:ext uri="{BB962C8B-B14F-4D97-AF65-F5344CB8AC3E}">
        <p14:creationId xmlns:p14="http://schemas.microsoft.com/office/powerpoint/2010/main" val="210126853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AutoShape 2" descr="blob:https://web.whatsapp.com/dfcde848-d263-4ac2-bb09-cc8e77c6b0c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F130BAC-683F-E562-2E25-B0235D924A60}"/>
              </a:ext>
            </a:extLst>
          </p:cNvPr>
          <p:cNvPicPr>
            <a:picLocks noChangeAspect="1"/>
          </p:cNvPicPr>
          <p:nvPr/>
        </p:nvPicPr>
        <p:blipFill>
          <a:blip r:embed="rId3"/>
          <a:stretch>
            <a:fillRect/>
          </a:stretch>
        </p:blipFill>
        <p:spPr>
          <a:xfrm>
            <a:off x="9787661" y="538397"/>
            <a:ext cx="1761897" cy="1268078"/>
          </a:xfrm>
          <a:prstGeom prst="rect">
            <a:avLst/>
          </a:prstGeom>
        </p:spPr>
      </p:pic>
      <p:sp>
        <p:nvSpPr>
          <p:cNvPr id="17" name="TextBox 16">
            <a:extLst>
              <a:ext uri="{FF2B5EF4-FFF2-40B4-BE49-F238E27FC236}">
                <a16:creationId xmlns:a16="http://schemas.microsoft.com/office/drawing/2014/main" id="{5BD4E57E-A53E-AA92-748D-EDD83DDE5A8A}"/>
              </a:ext>
            </a:extLst>
          </p:cNvPr>
          <p:cNvSpPr txBox="1"/>
          <p:nvPr/>
        </p:nvSpPr>
        <p:spPr>
          <a:xfrm>
            <a:off x="4038600" y="803104"/>
            <a:ext cx="6096000" cy="584775"/>
          </a:xfrm>
          <a:prstGeom prst="rect">
            <a:avLst/>
          </a:prstGeom>
          <a:noFill/>
        </p:spPr>
        <p:txBody>
          <a:bodyPr wrap="square">
            <a:spAutoFit/>
          </a:bodyPr>
          <a:lstStyle/>
          <a:p>
            <a:pPr algn="l"/>
            <a:r>
              <a:rPr lang="en-US" sz="3200" b="1" i="0" dirty="0">
                <a:solidFill>
                  <a:srgbClr val="333333"/>
                </a:solidFill>
                <a:effectLst/>
                <a:latin typeface="Montserrat" panose="00000500000000000000" pitchFamily="2" charset="0"/>
              </a:rPr>
              <a:t>Adult Interaction</a:t>
            </a:r>
          </a:p>
        </p:txBody>
      </p:sp>
      <p:sp>
        <p:nvSpPr>
          <p:cNvPr id="18" name="TextBox 17">
            <a:extLst>
              <a:ext uri="{FF2B5EF4-FFF2-40B4-BE49-F238E27FC236}">
                <a16:creationId xmlns:a16="http://schemas.microsoft.com/office/drawing/2014/main" id="{F9F50E42-E396-3F22-05C6-C26418A9A014}"/>
              </a:ext>
            </a:extLst>
          </p:cNvPr>
          <p:cNvSpPr txBox="1"/>
          <p:nvPr/>
        </p:nvSpPr>
        <p:spPr>
          <a:xfrm>
            <a:off x="1490992" y="2644170"/>
            <a:ext cx="9842274" cy="1569660"/>
          </a:xfrm>
          <a:prstGeom prst="rect">
            <a:avLst/>
          </a:prstGeom>
          <a:noFill/>
        </p:spPr>
        <p:txBody>
          <a:bodyPr wrap="square">
            <a:spAutoFit/>
          </a:bodyPr>
          <a:lstStyle/>
          <a:p>
            <a:r>
              <a:rPr lang="en-US" sz="2400" b="0" i="0" dirty="0">
                <a:solidFill>
                  <a:srgbClr val="555555"/>
                </a:solidFill>
                <a:effectLst/>
                <a:latin typeface="Montserrat" panose="00000500000000000000" pitchFamily="2" charset="0"/>
              </a:rPr>
              <a:t>Elementary students often work on detailed projects at school and in the community that allow them to work side-by-side with adults, developing their sense of capability, responsibility and connection in our world.</a:t>
            </a:r>
            <a:endParaRPr lang="en-US" sz="2400" dirty="0"/>
          </a:p>
        </p:txBody>
      </p:sp>
      <p:graphicFrame>
        <p:nvGraphicFramePr>
          <p:cNvPr id="6" name="Diagram 5">
            <a:extLst>
              <a:ext uri="{FF2B5EF4-FFF2-40B4-BE49-F238E27FC236}">
                <a16:creationId xmlns:a16="http://schemas.microsoft.com/office/drawing/2014/main" id="{C5F75CA9-0482-DF15-1B70-16F9925F1298}"/>
              </a:ext>
            </a:extLst>
          </p:cNvPr>
          <p:cNvGraphicFramePr/>
          <p:nvPr>
            <p:extLst>
              <p:ext uri="{D42A27DB-BD31-4B8C-83A1-F6EECF244321}">
                <p14:modId xmlns:p14="http://schemas.microsoft.com/office/powerpoint/2010/main" val="3079832746"/>
              </p:ext>
            </p:extLst>
          </p:nvPr>
        </p:nvGraphicFramePr>
        <p:xfrm>
          <a:off x="4346857" y="4078839"/>
          <a:ext cx="3225197" cy="2105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3388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2527</TotalTime>
  <Words>268</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Montserrat</vt:lpstr>
      <vt:lpstr>Nunito</vt:lpstr>
      <vt:lpstr>Parallax</vt:lpstr>
      <vt:lpstr>Preschool Professional Course</vt:lpstr>
      <vt:lpstr>THE EIGHT KEY PRINCIPLES OF MONTESSORI EDUCATION </vt:lpstr>
      <vt:lpstr>Movement and Cognition</vt:lpstr>
      <vt:lpstr>Choice</vt:lpstr>
      <vt:lpstr>Interest</vt:lpstr>
      <vt:lpstr>Intrinsic Rewards </vt:lpstr>
      <vt:lpstr> </vt:lpstr>
      <vt:lpst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Sabeen Asad</cp:lastModifiedBy>
  <cp:revision>63</cp:revision>
  <dcterms:created xsi:type="dcterms:W3CDTF">2019-04-05T04:13:32Z</dcterms:created>
  <dcterms:modified xsi:type="dcterms:W3CDTF">2022-07-12T20:18:55Z</dcterms:modified>
</cp:coreProperties>
</file>