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7" r:id="rId3"/>
    <p:sldId id="270" r:id="rId4"/>
    <p:sldId id="271" r:id="rId5"/>
    <p:sldId id="275" r:id="rId6"/>
    <p:sldId id="269" r:id="rId7"/>
    <p:sldId id="272" r:id="rId8"/>
    <p:sldId id="276" r:id="rId9"/>
    <p:sldId id="278" r:id="rId10"/>
    <p:sldId id="279" r:id="rId11"/>
    <p:sldId id="27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28" autoAdjust="0"/>
    <p:restoredTop sz="94660"/>
  </p:normalViewPr>
  <p:slideViewPr>
    <p:cSldViewPr snapToGrid="0">
      <p:cViewPr>
        <p:scale>
          <a:sx n="50" d="100"/>
          <a:sy n="50" d="100"/>
        </p:scale>
        <p:origin x="-1878" y="-5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787E-2743-42D0-B880-15F3202F04EF}" type="datetimeFigureOut">
              <a:rPr lang="en-US" smtClean="0"/>
              <a:pPr/>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5362-FF47-4C7A-BD47-26B8AFE9CCC6}" type="slidenum">
              <a:rPr lang="en-US" smtClean="0"/>
              <a:pPr/>
              <a:t>‹#›</a:t>
            </a:fld>
            <a:endParaRPr lang="en-US"/>
          </a:p>
        </p:txBody>
      </p:sp>
    </p:spTree>
    <p:extLst>
      <p:ext uri="{BB962C8B-B14F-4D97-AF65-F5344CB8AC3E}">
        <p14:creationId xmlns:p14="http://schemas.microsoft.com/office/powerpoint/2010/main" xmlns="" val="12233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6/13/2022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Preschool professional</a:t>
            </a:r>
          </a:p>
        </p:txBody>
      </p:sp>
      <p:sp>
        <p:nvSpPr>
          <p:cNvPr id="3" name="Subtitle 2"/>
          <p:cNvSpPr>
            <a:spLocks noGrp="1"/>
          </p:cNvSpPr>
          <p:nvPr>
            <p:ph type="subTitle" idx="1"/>
          </p:nvPr>
        </p:nvSpPr>
        <p:spPr/>
        <p:txBody>
          <a:bodyPr>
            <a:noAutofit/>
          </a:bodyPr>
          <a:lstStyle/>
          <a:p>
            <a:pPr algn="ctr"/>
            <a:r>
              <a:rPr lang="en-US" sz="2000" b="1" dirty="0">
                <a:latin typeface="Times New Roman" pitchFamily="18" charset="0"/>
                <a:cs typeface="Times New Roman" pitchFamily="18" charset="0"/>
              </a:rPr>
              <a:t>Module 1</a:t>
            </a:r>
          </a:p>
          <a:p>
            <a:pPr algn="ctr"/>
            <a:r>
              <a:rPr lang="en-US" sz="2000" b="1" dirty="0" smtClean="0">
                <a:latin typeface="Times New Roman" pitchFamily="18" charset="0"/>
                <a:cs typeface="Times New Roman" pitchFamily="18" charset="0"/>
              </a:rPr>
              <a:t>Instructor-Sidra </a:t>
            </a:r>
            <a:r>
              <a:rPr lang="en-US" sz="2000" b="1" dirty="0" err="1" smtClean="0">
                <a:latin typeface="Times New Roman" pitchFamily="18" charset="0"/>
                <a:cs typeface="Times New Roman" pitchFamily="18" charset="0"/>
              </a:rPr>
              <a:t>Rauf</a:t>
            </a:r>
            <a:endParaRPr lang="en-US" sz="2000" b="1" dirty="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Area- STEM/STEAM Education</a:t>
            </a:r>
            <a:endParaRPr lang="en-US" sz="2000" b="1" dirty="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LESSON 2: PROVIDING STEAM THROUGH INQUIRY AND PROJECT-BASED LEARNING</a:t>
            </a:r>
            <a:endParaRPr lang="en-US" sz="2000" b="1" dirty="0">
              <a:latin typeface="Times New Roman" pitchFamily="18" charset="0"/>
              <a:cs typeface="Times New Roman" pitchFamily="18" charset="0"/>
            </a:endParaRPr>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b="20807"/>
          <a:stretch/>
        </p:blipFill>
        <p:spPr bwMode="auto">
          <a:xfrm>
            <a:off x="2087673" y="582668"/>
            <a:ext cx="2427704" cy="1180818"/>
          </a:xfrm>
          <a:prstGeom prst="rect">
            <a:avLst/>
          </a:prstGeom>
          <a:noFill/>
          <a:ln>
            <a:noFill/>
          </a:ln>
        </p:spPr>
      </p:pic>
    </p:spTree>
    <p:extLst>
      <p:ext uri="{BB962C8B-B14F-4D97-AF65-F5344CB8AC3E}">
        <p14:creationId xmlns:p14="http://schemas.microsoft.com/office/powerpoint/2010/main" xmlns="" val="10507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normAutofit/>
          </a:bodyPr>
          <a:lstStyle/>
          <a:p>
            <a:r>
              <a:rPr lang="en-US" sz="3600" b="1" cap="all" dirty="0" smtClean="0"/>
              <a:t>THE USE OF TECHNOLOGY IN PBL AND STEM.</a:t>
            </a:r>
            <a:endParaRPr lang="en-US" sz="3600" b="1" cap="all" dirty="0"/>
          </a:p>
        </p:txBody>
      </p:sp>
      <p:sp>
        <p:nvSpPr>
          <p:cNvPr id="3" name="Content Placeholder 2"/>
          <p:cNvSpPr>
            <a:spLocks noGrp="1"/>
          </p:cNvSpPr>
          <p:nvPr>
            <p:ph idx="1"/>
          </p:nvPr>
        </p:nvSpPr>
        <p:spPr>
          <a:xfrm>
            <a:off x="1293811" y="2362199"/>
            <a:ext cx="6783389" cy="3790951"/>
          </a:xfrm>
        </p:spPr>
        <p:txBody>
          <a:bodyPr>
            <a:noAutofit/>
          </a:bodyPr>
          <a:lstStyle/>
          <a:p>
            <a:r>
              <a:rPr lang="en-US" dirty="0" smtClean="0"/>
              <a:t>The majority of the time, schools use technology in the form of:</a:t>
            </a:r>
          </a:p>
          <a:p>
            <a:r>
              <a:rPr lang="en-US" dirty="0" smtClean="0"/>
              <a:t>(i.e., desktop computers, laptops, tablets, e-readers, etc.)</a:t>
            </a:r>
          </a:p>
          <a:p>
            <a:r>
              <a:rPr lang="en-US" dirty="0" smtClean="0"/>
              <a:t>Computer software (i.e.,</a:t>
            </a:r>
          </a:p>
          <a:p>
            <a:r>
              <a:rPr lang="en-US" dirty="0" smtClean="0"/>
              <a:t> Adobe Suite programs, Google docs, blogs, etc.)</a:t>
            </a:r>
          </a:p>
          <a:p>
            <a:r>
              <a:rPr lang="en-US" dirty="0" smtClean="0"/>
              <a:t>Apps are a type of software</a:t>
            </a:r>
          </a:p>
          <a:p>
            <a:r>
              <a:rPr lang="en-US" dirty="0" smtClean="0"/>
              <a:t> (i.e., Various apps that allow for secure student communication)</a:t>
            </a:r>
            <a:endParaRPr lang="en-US"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pic>
        <p:nvPicPr>
          <p:cNvPr id="5" name="Picture 4" descr="google-apps-icon-png-12.jpg"/>
          <p:cNvPicPr>
            <a:picLocks noChangeAspect="1"/>
          </p:cNvPicPr>
          <p:nvPr/>
        </p:nvPicPr>
        <p:blipFill>
          <a:blip r:embed="rId3"/>
          <a:stretch>
            <a:fillRect/>
          </a:stretch>
        </p:blipFill>
        <p:spPr>
          <a:xfrm>
            <a:off x="7905750" y="2490787"/>
            <a:ext cx="3924300" cy="24860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normAutofit/>
          </a:bodyPr>
          <a:lstStyle/>
          <a:p>
            <a:r>
              <a:rPr lang="en-US" sz="3600" b="1" cap="all" dirty="0" smtClean="0"/>
              <a:t>THE USE OF TECHNOLOGY IN PBL AND STEM.</a:t>
            </a:r>
            <a:endParaRPr lang="en-US" sz="3600" b="1" cap="all" dirty="0"/>
          </a:p>
        </p:txBody>
      </p:sp>
      <p:sp>
        <p:nvSpPr>
          <p:cNvPr id="3" name="Content Placeholder 2"/>
          <p:cNvSpPr>
            <a:spLocks noGrp="1"/>
          </p:cNvSpPr>
          <p:nvPr>
            <p:ph idx="1"/>
          </p:nvPr>
        </p:nvSpPr>
        <p:spPr>
          <a:xfrm>
            <a:off x="1293811" y="1809749"/>
            <a:ext cx="5640389" cy="3657601"/>
          </a:xfrm>
        </p:spPr>
        <p:txBody>
          <a:bodyPr>
            <a:noAutofit/>
          </a:bodyPr>
          <a:lstStyle/>
          <a:p>
            <a:pPr algn="just"/>
            <a:r>
              <a:rPr lang="en-US" dirty="0" smtClean="0"/>
              <a:t>While soft skills are an important component of 21st-century talents, technology is frequently the first thing that comes to mind when it comes to educating our pupils for the future. </a:t>
            </a:r>
            <a:endParaRPr lang="en-US"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pic>
        <p:nvPicPr>
          <p:cNvPr id="31748" name="Picture 4" descr="SETWIN ONLINE - Govt. of Telangana"/>
          <p:cNvPicPr>
            <a:picLocks noChangeAspect="1" noChangeArrowheads="1"/>
          </p:cNvPicPr>
          <p:nvPr/>
        </p:nvPicPr>
        <p:blipFill>
          <a:blip r:embed="rId3"/>
          <a:srcRect t="10000" r="8500"/>
          <a:stretch>
            <a:fillRect/>
          </a:stretch>
        </p:blipFill>
        <p:spPr bwMode="auto">
          <a:xfrm>
            <a:off x="7181850" y="1961212"/>
            <a:ext cx="4572000" cy="33727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9061" y="2838450"/>
            <a:ext cx="10018713" cy="1752599"/>
          </a:xfrm>
        </p:spPr>
        <p:txBody>
          <a:bodyPr>
            <a:normAutofit/>
          </a:bodyPr>
          <a:lstStyle/>
          <a:p>
            <a:r>
              <a:rPr lang="en-US" sz="9600" b="1" dirty="0" smtClean="0"/>
              <a:t>Thank You</a:t>
            </a:r>
            <a:endParaRPr lang="en-US" sz="9600" b="1" dirty="0"/>
          </a:p>
        </p:txBody>
      </p:sp>
      <p:pic>
        <p:nvPicPr>
          <p:cNvPr id="3" name="Picture 2"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06277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1" y="266700"/>
            <a:ext cx="10018713" cy="1752599"/>
          </a:xfrm>
        </p:spPr>
        <p:txBody>
          <a:bodyPr/>
          <a:lstStyle/>
          <a:p>
            <a:r>
              <a:rPr lang="en-US" b="1" dirty="0" smtClean="0"/>
              <a:t>Course Content </a:t>
            </a:r>
            <a:endParaRPr lang="en-US" b="1" dirty="0"/>
          </a:p>
        </p:txBody>
      </p:sp>
      <p:sp>
        <p:nvSpPr>
          <p:cNvPr id="3" name="Content Placeholder 2"/>
          <p:cNvSpPr>
            <a:spLocks noGrp="1"/>
          </p:cNvSpPr>
          <p:nvPr>
            <p:ph idx="1"/>
          </p:nvPr>
        </p:nvSpPr>
        <p:spPr>
          <a:xfrm>
            <a:off x="1427161" y="2000251"/>
            <a:ext cx="5221289" cy="3714750"/>
          </a:xfrm>
        </p:spPr>
        <p:txBody>
          <a:bodyPr>
            <a:normAutofit/>
          </a:bodyPr>
          <a:lstStyle/>
          <a:p>
            <a:r>
              <a:rPr lang="en-US" dirty="0" smtClean="0">
                <a:latin typeface="Times New Roman" pitchFamily="18" charset="0"/>
                <a:cs typeface="Times New Roman" pitchFamily="18" charset="0"/>
              </a:rPr>
              <a:t>WHAT IS PROJECT-BASED LEARNING (PBL) AND HOW DOES IT WORK?</a:t>
            </a:r>
          </a:p>
          <a:p>
            <a:r>
              <a:rPr lang="en-US" dirty="0" smtClean="0">
                <a:latin typeface="Times New Roman" pitchFamily="18" charset="0"/>
                <a:cs typeface="Times New Roman" pitchFamily="18" charset="0"/>
              </a:rPr>
              <a:t>IN STEM/STEAM, APPLYING PROJECT-BASED LEARNING (PBL).</a:t>
            </a:r>
          </a:p>
          <a:p>
            <a:r>
              <a:rPr lang="en-US" dirty="0" smtClean="0">
                <a:latin typeface="Times New Roman" pitchFamily="18" charset="0"/>
                <a:cs typeface="Times New Roman" pitchFamily="18" charset="0"/>
              </a:rPr>
              <a:t>PBL and STEAM IN PBL AND STEM, THE USE OF TECHNOLOGY</a:t>
            </a:r>
            <a:endParaRPr lang="en-US"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5" name="Picture 4" descr="kisspng-content-marketing-social-video-marketing-video-pro-in-maintenance-5adadb1d0e0a75.3759494215242923810575.png"/>
          <p:cNvPicPr>
            <a:picLocks noChangeAspect="1"/>
          </p:cNvPicPr>
          <p:nvPr/>
        </p:nvPicPr>
        <p:blipFill>
          <a:blip r:embed="rId2"/>
          <a:stretch>
            <a:fillRect/>
          </a:stretch>
        </p:blipFill>
        <p:spPr>
          <a:xfrm>
            <a:off x="6736259" y="1402346"/>
            <a:ext cx="5055691" cy="4541253"/>
          </a:xfrm>
          <a:prstGeom prst="rect">
            <a:avLst/>
          </a:prstGeom>
        </p:spPr>
      </p:pic>
      <p:pic>
        <p:nvPicPr>
          <p:cNvPr id="6" name="Picture 5"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15572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261" y="590551"/>
            <a:ext cx="10018713" cy="781050"/>
          </a:xfrm>
        </p:spPr>
        <p:txBody>
          <a:bodyPr/>
          <a:lstStyle/>
          <a:p>
            <a:r>
              <a:rPr lang="en-US" b="1" dirty="0" smtClean="0"/>
              <a:t>Course Objective</a:t>
            </a:r>
            <a:endParaRPr lang="en-US" b="1" dirty="0"/>
          </a:p>
        </p:txBody>
      </p:sp>
      <p:sp>
        <p:nvSpPr>
          <p:cNvPr id="3" name="Content Placeholder 2"/>
          <p:cNvSpPr>
            <a:spLocks noGrp="1"/>
          </p:cNvSpPr>
          <p:nvPr>
            <p:ph idx="1"/>
          </p:nvPr>
        </p:nvSpPr>
        <p:spPr>
          <a:xfrm>
            <a:off x="1274761" y="2343149"/>
            <a:ext cx="5659440" cy="3124201"/>
          </a:xfrm>
        </p:spPr>
        <p:txBody>
          <a:bodyPr>
            <a:normAutofit/>
          </a:bodyPr>
          <a:lstStyle/>
          <a:p>
            <a:pPr>
              <a:buFont typeface="Wingdings" pitchFamily="2" charset="2"/>
              <a:buChar char="q"/>
            </a:pPr>
            <a:r>
              <a:rPr lang="en-US" b="1" dirty="0" smtClean="0"/>
              <a:t>This course will enable you to:</a:t>
            </a:r>
          </a:p>
          <a:p>
            <a:pPr lvl="1">
              <a:buFont typeface="Wingdings" pitchFamily="2" charset="2"/>
              <a:buChar char="§"/>
            </a:pPr>
            <a:r>
              <a:rPr lang="en-US" sz="2200" dirty="0" smtClean="0"/>
              <a:t>allows you to learn about project-based learning and understand it.</a:t>
            </a:r>
          </a:p>
          <a:p>
            <a:pPr lvl="1">
              <a:buFont typeface="Wingdings" pitchFamily="2" charset="2"/>
              <a:buChar char="§"/>
            </a:pPr>
            <a:r>
              <a:rPr lang="en-US" sz="2200" dirty="0" smtClean="0"/>
              <a:t> enables you to see the significance of using project-based learning</a:t>
            </a:r>
          </a:p>
          <a:p>
            <a:pPr lvl="1">
              <a:buFont typeface="Wingdings" pitchFamily="2" charset="2"/>
              <a:buChar char="§"/>
            </a:pPr>
            <a:r>
              <a:rPr lang="en-US" sz="2200" dirty="0" smtClean="0"/>
              <a:t> PBL and STEAM usage of technology in PBL and STEAM</a:t>
            </a:r>
            <a:endParaRPr lang="en-US" dirty="0"/>
          </a:p>
        </p:txBody>
      </p:sp>
      <p:pic>
        <p:nvPicPr>
          <p:cNvPr id="4" name="Picture 3" descr="pngegg.png"/>
          <p:cNvPicPr>
            <a:picLocks noChangeAspect="1"/>
          </p:cNvPicPr>
          <p:nvPr/>
        </p:nvPicPr>
        <p:blipFill>
          <a:blip r:embed="rId2"/>
          <a:stretch>
            <a:fillRect/>
          </a:stretch>
        </p:blipFill>
        <p:spPr>
          <a:xfrm>
            <a:off x="6528915" y="1429169"/>
            <a:ext cx="5396386" cy="5104981"/>
          </a:xfrm>
          <a:prstGeom prst="rect">
            <a:avLst/>
          </a:prstGeom>
        </p:spPr>
      </p:pic>
      <p:pic>
        <p:nvPicPr>
          <p:cNvPr id="5" name="Picture 4"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61" y="-323850"/>
            <a:ext cx="10018713" cy="1752599"/>
          </a:xfrm>
        </p:spPr>
        <p:txBody>
          <a:bodyPr>
            <a:normAutofit/>
          </a:bodyPr>
          <a:lstStyle/>
          <a:p>
            <a:r>
              <a:rPr lang="en-US" b="1" cap="all" dirty="0" smtClean="0"/>
              <a:t>WHAT IS PROJECT-BASED LEARNING (PBL)</a:t>
            </a:r>
            <a:endParaRPr lang="en-US" b="1" cap="all" dirty="0"/>
          </a:p>
        </p:txBody>
      </p:sp>
      <p:sp>
        <p:nvSpPr>
          <p:cNvPr id="3" name="Content Placeholder 2"/>
          <p:cNvSpPr>
            <a:spLocks noGrp="1"/>
          </p:cNvSpPr>
          <p:nvPr>
            <p:ph idx="1"/>
          </p:nvPr>
        </p:nvSpPr>
        <p:spPr>
          <a:xfrm>
            <a:off x="836610" y="1333499"/>
            <a:ext cx="6707190" cy="5124451"/>
          </a:xfrm>
        </p:spPr>
        <p:txBody>
          <a:bodyPr/>
          <a:lstStyle/>
          <a:p>
            <a:r>
              <a:rPr lang="en-US" dirty="0" smtClean="0"/>
              <a:t>Students are constantly exposed to real-world problems and challenges that affect them both directly and indirectly, regardless of grade level.</a:t>
            </a:r>
          </a:p>
          <a:p>
            <a:r>
              <a:rPr lang="en-US" dirty="0" smtClean="0"/>
              <a:t>Project-based learning (PBL) is a teaching style that brings learning to life, encourages student creativity and curiosity, and allows students to make connections between school and the outside world</a:t>
            </a:r>
            <a:endParaRPr lang="en-US" dirty="0"/>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pic>
        <p:nvPicPr>
          <p:cNvPr id="6" name="Picture 5" descr="pngfind.com-learning-png-655035.png"/>
          <p:cNvPicPr>
            <a:picLocks noChangeAspect="1"/>
          </p:cNvPicPr>
          <p:nvPr/>
        </p:nvPicPr>
        <p:blipFill>
          <a:blip r:embed="rId3"/>
          <a:stretch>
            <a:fillRect/>
          </a:stretch>
        </p:blipFill>
        <p:spPr>
          <a:xfrm>
            <a:off x="7362825" y="2054365"/>
            <a:ext cx="4829175" cy="39797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61" y="-323850"/>
            <a:ext cx="10018713" cy="1752599"/>
          </a:xfrm>
        </p:spPr>
        <p:txBody>
          <a:bodyPr>
            <a:normAutofit/>
          </a:bodyPr>
          <a:lstStyle/>
          <a:p>
            <a:r>
              <a:rPr lang="en-US" b="1" cap="all" dirty="0" smtClean="0"/>
              <a:t>WHAT IS PROJECT-BASED LEARNING (PBL)</a:t>
            </a:r>
            <a:endParaRPr lang="en-US" b="1" cap="all" dirty="0"/>
          </a:p>
        </p:txBody>
      </p:sp>
      <p:pic>
        <p:nvPicPr>
          <p:cNvPr id="7" name="Content Placeholder 6" descr="kindpng_7123436.png"/>
          <p:cNvPicPr>
            <a:picLocks noGrp="1" noChangeAspect="1"/>
          </p:cNvPicPr>
          <p:nvPr>
            <p:ph idx="1"/>
          </p:nvPr>
        </p:nvPicPr>
        <p:blipFill>
          <a:blip r:embed="rId2"/>
          <a:stretch>
            <a:fillRect/>
          </a:stretch>
        </p:blipFill>
        <p:spPr>
          <a:xfrm>
            <a:off x="3831892" y="1066800"/>
            <a:ext cx="5502607" cy="5531020"/>
          </a:xfrm>
        </p:spPr>
      </p:pic>
      <p:pic>
        <p:nvPicPr>
          <p:cNvPr id="5" name="Picture 4"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61" y="1"/>
            <a:ext cx="10018713" cy="1066799"/>
          </a:xfrm>
        </p:spPr>
        <p:txBody>
          <a:bodyPr>
            <a:normAutofit/>
          </a:bodyPr>
          <a:lstStyle/>
          <a:p>
            <a:r>
              <a:rPr lang="en-US" sz="5400" b="1" dirty="0" smtClean="0"/>
              <a:t>Project-Based Learning</a:t>
            </a:r>
            <a:endParaRPr lang="en-US" sz="5400" b="1" dirty="0"/>
          </a:p>
        </p:txBody>
      </p:sp>
      <p:sp>
        <p:nvSpPr>
          <p:cNvPr id="3" name="Content Placeholder 2"/>
          <p:cNvSpPr>
            <a:spLocks noGrp="1"/>
          </p:cNvSpPr>
          <p:nvPr>
            <p:ph idx="1"/>
          </p:nvPr>
        </p:nvSpPr>
        <p:spPr>
          <a:xfrm>
            <a:off x="1428749" y="1447799"/>
            <a:ext cx="6210301" cy="4724401"/>
          </a:xfrm>
        </p:spPr>
        <p:txBody>
          <a:bodyPr>
            <a:normAutofit fontScale="92500" lnSpcReduction="10000"/>
          </a:bodyPr>
          <a:lstStyle/>
          <a:p>
            <a:r>
              <a:rPr lang="en-US" dirty="0" smtClean="0"/>
              <a:t>is oriented toward the students. </a:t>
            </a:r>
          </a:p>
          <a:p>
            <a:r>
              <a:rPr lang="en-US" dirty="0" smtClean="0"/>
              <a:t>The teacher serves as a facilitator and guide for the students.</a:t>
            </a:r>
          </a:p>
          <a:p>
            <a:r>
              <a:rPr lang="en-US" dirty="0" smtClean="0"/>
              <a:t>begins with a provocative inquiry</a:t>
            </a:r>
          </a:p>
          <a:p>
            <a:r>
              <a:rPr lang="en-US" dirty="0" smtClean="0"/>
              <a:t> is a methodical approach encourages student agency: the outcomes are determined by the student's voice and choice.</a:t>
            </a:r>
          </a:p>
          <a:p>
            <a:r>
              <a:rPr lang="en-US" dirty="0" smtClean="0"/>
              <a:t>is based on real-world applications, with learning at the fore front.</a:t>
            </a:r>
          </a:p>
          <a:p>
            <a:r>
              <a:rPr lang="en-US" dirty="0" smtClean="0"/>
              <a:t>is applicable to all subjects.</a:t>
            </a:r>
          </a:p>
          <a:p>
            <a:r>
              <a:rPr lang="en-US" dirty="0" smtClean="0"/>
              <a:t>encourages critical thinking and inquisitive thinking.</a:t>
            </a:r>
            <a:endParaRPr lang="en-US" dirty="0"/>
          </a:p>
        </p:txBody>
      </p:sp>
      <p:sp>
        <p:nvSpPr>
          <p:cNvPr id="4" name="TextBox 3">
            <a:extLst>
              <a:ext uri="{FF2B5EF4-FFF2-40B4-BE49-F238E27FC236}">
                <a16:creationId xmlns:a16="http://schemas.microsoft.com/office/drawing/2014/main" xmlns=""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6" name="Picture 5"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pic>
        <p:nvPicPr>
          <p:cNvPr id="6146" name="Picture 2" descr="Problem-based learning | Osmosis"/>
          <p:cNvPicPr>
            <a:picLocks noChangeAspect="1" noChangeArrowheads="1"/>
          </p:cNvPicPr>
          <p:nvPr/>
        </p:nvPicPr>
        <p:blipFill>
          <a:blip r:embed="rId3"/>
          <a:srcRect l="10000" t="9167" r="5781"/>
          <a:stretch>
            <a:fillRect/>
          </a:stretch>
        </p:blipFill>
        <p:spPr bwMode="auto">
          <a:xfrm>
            <a:off x="7704354" y="2280981"/>
            <a:ext cx="4354296" cy="2976820"/>
          </a:xfrm>
          <a:prstGeom prst="rect">
            <a:avLst/>
          </a:prstGeom>
          <a:noFill/>
        </p:spPr>
      </p:pic>
    </p:spTree>
    <p:extLst>
      <p:ext uri="{BB962C8B-B14F-4D97-AF65-F5344CB8AC3E}">
        <p14:creationId xmlns:p14="http://schemas.microsoft.com/office/powerpoint/2010/main" xmlns="" val="415572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lstStyle/>
          <a:p>
            <a:r>
              <a:rPr lang="en-US" b="1" dirty="0" smtClean="0"/>
              <a:t>Who Can Benefit from Project-Based Learning?</a:t>
            </a:r>
            <a:endParaRPr lang="en-US" b="1" dirty="0"/>
          </a:p>
        </p:txBody>
      </p:sp>
      <p:sp>
        <p:nvSpPr>
          <p:cNvPr id="3" name="Content Placeholder 2"/>
          <p:cNvSpPr>
            <a:spLocks noGrp="1"/>
          </p:cNvSpPr>
          <p:nvPr>
            <p:ph idx="1"/>
          </p:nvPr>
        </p:nvSpPr>
        <p:spPr>
          <a:xfrm>
            <a:off x="1198561" y="1809749"/>
            <a:ext cx="5564189" cy="4191001"/>
          </a:xfrm>
        </p:spPr>
        <p:txBody>
          <a:bodyPr>
            <a:normAutofit/>
          </a:bodyPr>
          <a:lstStyle/>
          <a:p>
            <a:r>
              <a:rPr lang="en-US" dirty="0" smtClean="0"/>
              <a:t>All students benefit from project-based learning because it fosters critical thinking and problem-solving abilities. Collaboration, communication, soft skills, and reflection are also utilized.</a:t>
            </a:r>
            <a:endParaRPr lang="en-US"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pic>
        <p:nvPicPr>
          <p:cNvPr id="5122" name="Picture 2" descr="The Benefits of Project-Based Learning for Children - St. Aloysius Regional  School"/>
          <p:cNvPicPr>
            <a:picLocks noChangeAspect="1" noChangeArrowheads="1"/>
          </p:cNvPicPr>
          <p:nvPr/>
        </p:nvPicPr>
        <p:blipFill>
          <a:blip r:embed="rId3"/>
          <a:srcRect/>
          <a:stretch>
            <a:fillRect/>
          </a:stretch>
        </p:blipFill>
        <p:spPr bwMode="auto">
          <a:xfrm>
            <a:off x="6705600" y="1512887"/>
            <a:ext cx="5486400" cy="48387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lstStyle/>
          <a:p>
            <a:r>
              <a:rPr lang="en-US" b="1" dirty="0" smtClean="0"/>
              <a:t>Let’s  “THINK”</a:t>
            </a:r>
            <a:endParaRPr lang="en-US" b="1" dirty="0"/>
          </a:p>
        </p:txBody>
      </p:sp>
      <p:sp>
        <p:nvSpPr>
          <p:cNvPr id="3" name="Content Placeholder 2"/>
          <p:cNvSpPr>
            <a:spLocks noGrp="1"/>
          </p:cNvSpPr>
          <p:nvPr>
            <p:ph idx="1"/>
          </p:nvPr>
        </p:nvSpPr>
        <p:spPr>
          <a:xfrm>
            <a:off x="1198561" y="1809749"/>
            <a:ext cx="5564189" cy="4191001"/>
          </a:xfrm>
        </p:spPr>
        <p:txBody>
          <a:bodyPr>
            <a:normAutofit/>
          </a:bodyPr>
          <a:lstStyle/>
          <a:p>
            <a:r>
              <a:rPr lang="en-US" dirty="0" smtClean="0"/>
              <a:t>Consider your own classroom for a moment. Consider the various pupils in your class, as well as their various abilities and personal characteristics. Can you conceive of somebody for whom PBL would not work, based on everything we've discussed thus far? PBL works in even the most difficult classrooms and schools!</a:t>
            </a:r>
            <a:endParaRPr lang="en-US"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pic>
        <p:nvPicPr>
          <p:cNvPr id="30722" name="Picture 2" descr="Logo - Lets Think, HD Png Download - 600x800(#1445992) - PngFind"/>
          <p:cNvPicPr>
            <a:picLocks noChangeAspect="1" noChangeArrowheads="1"/>
          </p:cNvPicPr>
          <p:nvPr/>
        </p:nvPicPr>
        <p:blipFill>
          <a:blip r:embed="rId3"/>
          <a:srcRect/>
          <a:stretch>
            <a:fillRect/>
          </a:stretch>
        </p:blipFill>
        <p:spPr bwMode="auto">
          <a:xfrm>
            <a:off x="6994525" y="1609638"/>
            <a:ext cx="4702175" cy="46070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normAutofit/>
          </a:bodyPr>
          <a:lstStyle/>
          <a:p>
            <a:r>
              <a:rPr lang="en-US" sz="3600" b="1" cap="all" dirty="0" smtClean="0"/>
              <a:t>APPLYING PROJECT-BASED LEARNING (PBL) IN STEM/STEAM</a:t>
            </a:r>
            <a:endParaRPr lang="en-US" sz="3600" b="1" cap="all" dirty="0"/>
          </a:p>
        </p:txBody>
      </p:sp>
      <p:sp>
        <p:nvSpPr>
          <p:cNvPr id="3" name="Content Placeholder 2"/>
          <p:cNvSpPr>
            <a:spLocks noGrp="1"/>
          </p:cNvSpPr>
          <p:nvPr>
            <p:ph idx="1"/>
          </p:nvPr>
        </p:nvSpPr>
        <p:spPr>
          <a:xfrm>
            <a:off x="1465261" y="1828799"/>
            <a:ext cx="9812339" cy="590551"/>
          </a:xfrm>
        </p:spPr>
        <p:txBody>
          <a:bodyPr>
            <a:noAutofit/>
          </a:bodyPr>
          <a:lstStyle/>
          <a:p>
            <a:pPr algn="ctr">
              <a:buNone/>
            </a:pPr>
            <a:r>
              <a:rPr lang="en-US" b="1" dirty="0" smtClean="0"/>
              <a:t>What are STEM and STEAM, and why are we developing such fascinating and comprehensive programs in our schools?</a:t>
            </a:r>
            <a:endParaRPr lang="en-US" b="1"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sp>
        <p:nvSpPr>
          <p:cNvPr id="6" name="Rectangle 5"/>
          <p:cNvSpPr/>
          <p:nvPr/>
        </p:nvSpPr>
        <p:spPr>
          <a:xfrm>
            <a:off x="1390650" y="2951887"/>
            <a:ext cx="6096000" cy="2308324"/>
          </a:xfrm>
          <a:prstGeom prst="rect">
            <a:avLst/>
          </a:prstGeom>
        </p:spPr>
        <p:txBody>
          <a:bodyPr>
            <a:spAutoFit/>
          </a:bodyPr>
          <a:lstStyle/>
          <a:p>
            <a:r>
              <a:rPr lang="en-US" b="1" dirty="0" smtClean="0"/>
              <a:t>STEAM (Science, Technology, Engineering, and Mathematics) programs:</a:t>
            </a:r>
          </a:p>
          <a:p>
            <a:endParaRPr lang="en-US" dirty="0" smtClean="0"/>
          </a:p>
          <a:p>
            <a:r>
              <a:rPr lang="en-US" dirty="0" smtClean="0"/>
              <a:t>Encourage our children to think creatively and critically, create opportunity for our students to think collaboratively, allocate time for students to work in teams, provide a safe place for our students to experiment, fail, and try again, and provide so many more benefits!</a:t>
            </a:r>
            <a:endParaRPr lang="en-US" dirty="0"/>
          </a:p>
        </p:txBody>
      </p:sp>
      <p:pic>
        <p:nvPicPr>
          <p:cNvPr id="31746" name="Picture 2" descr="Illustration of teaching and learning continuum"/>
          <p:cNvPicPr>
            <a:picLocks noChangeAspect="1" noChangeArrowheads="1"/>
          </p:cNvPicPr>
          <p:nvPr/>
        </p:nvPicPr>
        <p:blipFill>
          <a:blip r:embed="rId3"/>
          <a:srcRect/>
          <a:stretch>
            <a:fillRect/>
          </a:stretch>
        </p:blipFill>
        <p:spPr bwMode="auto">
          <a:xfrm>
            <a:off x="7585075" y="2441574"/>
            <a:ext cx="3978275" cy="39782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1435</TotalTime>
  <Words>477</Words>
  <Application>Microsoft Office PowerPoint</Application>
  <PresentationFormat>Custom</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Parallax</vt:lpstr>
      <vt:lpstr>Preschool professional</vt:lpstr>
      <vt:lpstr>Course Content </vt:lpstr>
      <vt:lpstr>Course Objective</vt:lpstr>
      <vt:lpstr>WHAT IS PROJECT-BASED LEARNING (PBL)</vt:lpstr>
      <vt:lpstr>WHAT IS PROJECT-BASED LEARNING (PBL)</vt:lpstr>
      <vt:lpstr>Project-Based Learning</vt:lpstr>
      <vt:lpstr>Who Can Benefit from Project-Based Learning?</vt:lpstr>
      <vt:lpstr>Let’s  “THINK”</vt:lpstr>
      <vt:lpstr>APPLYING PROJECT-BASED LEARNING (PBL) IN STEM/STEAM</vt:lpstr>
      <vt:lpstr>THE USE OF TECHNOLOGY IN PBL AND STEM.</vt:lpstr>
      <vt:lpstr>THE USE OF TECHNOLOGY IN PBL AND STEM.</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Phonics Training Course</dc:title>
  <dc:creator>Administrator</dc:creator>
  <cp:lastModifiedBy>sa</cp:lastModifiedBy>
  <cp:revision>35</cp:revision>
  <dcterms:created xsi:type="dcterms:W3CDTF">2019-04-05T04:13:32Z</dcterms:created>
  <dcterms:modified xsi:type="dcterms:W3CDTF">2022-06-13T05:51:37Z</dcterms:modified>
</cp:coreProperties>
</file>