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67" r:id="rId3"/>
    <p:sldId id="270" r:id="rId4"/>
    <p:sldId id="271" r:id="rId5"/>
    <p:sldId id="280" r:id="rId6"/>
    <p:sldId id="281" r:id="rId7"/>
    <p:sldId id="275" r:id="rId8"/>
    <p:sldId id="269" r:id="rId9"/>
    <p:sldId id="272" r:id="rId10"/>
    <p:sldId id="282" r:id="rId11"/>
    <p:sldId id="276" r:id="rId12"/>
    <p:sldId id="278" r:id="rId13"/>
    <p:sldId id="283" r:id="rId14"/>
    <p:sldId id="277" r:id="rId15"/>
    <p:sldId id="279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9928" autoAdjust="0"/>
    <p:restoredTop sz="94660"/>
  </p:normalViewPr>
  <p:slideViewPr>
    <p:cSldViewPr snapToGrid="0">
      <p:cViewPr>
        <p:scale>
          <a:sx n="60" d="100"/>
          <a:sy n="60" d="100"/>
        </p:scale>
        <p:origin x="-1482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C787E-2743-42D0-B880-15F3202F04EF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D5362-FF47-4C7A-BD47-26B8AFE9CC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3319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a\Downloads\Paper%20Ball%20Run_%202022%20Fluor%20Engineering%20Challenge.mp4" TargetMode="Externa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8477" y="0"/>
            <a:ext cx="8574622" cy="2616199"/>
          </a:xfrm>
        </p:spPr>
        <p:txBody>
          <a:bodyPr/>
          <a:lstStyle/>
          <a:p>
            <a:r>
              <a:rPr lang="en-US" b="1" dirty="0"/>
              <a:t>Preschool </a:t>
            </a:r>
            <a:r>
              <a:rPr lang="en-US" b="1" dirty="0" smtClean="0"/>
              <a:t>Professional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31599" y="3366960"/>
            <a:ext cx="6987645" cy="1388534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Module 1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Instructor-Sidra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Rauf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Area- STEM/STEAM Education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LESSON 2: </a:t>
            </a:r>
            <a:r>
              <a:rPr lang="en-US" sz="2400" b="1" cap="all" dirty="0" smtClean="0"/>
              <a:t>AN INTRODUCTION TO STEAM INQUIRIES &amp; LESSON PLANNING part </a:t>
            </a:r>
            <a:r>
              <a:rPr lang="en-US" sz="2400" b="1" cap="all" dirty="0" smtClean="0"/>
              <a:t>2 </a:t>
            </a:r>
            <a:endParaRPr lang="en-US" sz="2400" b="1" cap="all" dirty="0" smtClean="0"/>
          </a:p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User\Dropbox\Jolly Phonics sales\logo sign contracts bank details etc\logo 2.png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703" r="24293" b="20807"/>
          <a:stretch/>
        </p:blipFill>
        <p:spPr bwMode="auto">
          <a:xfrm>
            <a:off x="299544" y="204951"/>
            <a:ext cx="1213945" cy="11808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0507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114" y="0"/>
            <a:ext cx="10934700" cy="1752599"/>
          </a:xfrm>
        </p:spPr>
        <p:txBody>
          <a:bodyPr/>
          <a:lstStyle/>
          <a:p>
            <a:r>
              <a:rPr lang="en-US" b="1" dirty="0" smtClean="0"/>
              <a:t>HOW IS THE LESSON ASSESSED, FIRST AND FOREMOST?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8105" y="1715156"/>
            <a:ext cx="10250489" cy="4305301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 smtClean="0"/>
              <a:t>Make a decision about how the student's work will be evaluated. </a:t>
            </a:r>
            <a:endParaRPr lang="en-US" dirty="0" smtClean="0"/>
          </a:p>
          <a:p>
            <a:pPr marL="457200" indent="-457200"/>
            <a:r>
              <a:rPr lang="en-US" dirty="0" smtClean="0"/>
              <a:t>Develop </a:t>
            </a:r>
            <a:r>
              <a:rPr lang="en-US" dirty="0" smtClean="0"/>
              <a:t>evaluation criteria based on the educational standards connected with each subject</a:t>
            </a:r>
            <a:r>
              <a:rPr lang="en-US" dirty="0" smtClean="0"/>
              <a:t>.</a:t>
            </a:r>
          </a:p>
          <a:p>
            <a:pPr marL="457200" indent="-457200"/>
            <a:r>
              <a:rPr lang="en-US" dirty="0" smtClean="0"/>
              <a:t> </a:t>
            </a:r>
            <a:r>
              <a:rPr lang="en-US" dirty="0" smtClean="0"/>
              <a:t>Consider what part of the project is related to each subject and what "concrete" record will be used to evaluate it</a:t>
            </a:r>
            <a:r>
              <a:rPr lang="en-US" dirty="0" smtClean="0"/>
              <a:t>.</a:t>
            </a:r>
          </a:p>
          <a:p>
            <a:pPr marL="457200" indent="-457200"/>
            <a:r>
              <a:rPr lang="en-US" dirty="0" smtClean="0"/>
              <a:t> </a:t>
            </a:r>
            <a:r>
              <a:rPr lang="en-US" dirty="0" smtClean="0"/>
              <a:t>Remember to give the method as well as the outcome equal weighting. </a:t>
            </a:r>
            <a:endParaRPr lang="en-US" dirty="0" smtClean="0"/>
          </a:p>
          <a:p>
            <a:pPr marL="457200" indent="-457200"/>
            <a:r>
              <a:rPr lang="en-US" dirty="0" smtClean="0"/>
              <a:t>Place </a:t>
            </a:r>
            <a:r>
              <a:rPr lang="en-US" dirty="0" smtClean="0"/>
              <a:t>a 60 percent value on the process and a 40% value on the product.</a:t>
            </a:r>
            <a:endParaRPr lang="en-US" dirty="0"/>
          </a:p>
        </p:txBody>
      </p:sp>
      <p:pic>
        <p:nvPicPr>
          <p:cNvPr id="4" name="Picture 3" descr="C:\Users\User\Dropbox\Jolly Phonics sales\logo sign contracts bank details etc\logo 2.png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464" r="20746" b="20807"/>
          <a:stretch/>
        </p:blipFill>
        <p:spPr bwMode="auto">
          <a:xfrm>
            <a:off x="0" y="0"/>
            <a:ext cx="1257300" cy="1180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ropbox\Jolly Phonics sales\logo sign contracts bank details etc\logo 2.png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464" r="20746" b="20807"/>
          <a:stretch/>
        </p:blipFill>
        <p:spPr bwMode="auto">
          <a:xfrm>
            <a:off x="0" y="0"/>
            <a:ext cx="1257300" cy="118081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 l="21326" t="19828" r="23057" b="19828"/>
          <a:stretch>
            <a:fillRect/>
          </a:stretch>
        </p:blipFill>
        <p:spPr bwMode="auto">
          <a:xfrm>
            <a:off x="1308538" y="365213"/>
            <a:ext cx="10436772" cy="636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ropbox\Jolly Phonics sales\logo sign contracts bank details etc\logo 2.png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464" r="20746" b="20807"/>
          <a:stretch/>
        </p:blipFill>
        <p:spPr bwMode="auto">
          <a:xfrm>
            <a:off x="0" y="0"/>
            <a:ext cx="1257300" cy="11808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 l="21326" t="20474" r="22936" b="18103"/>
          <a:stretch>
            <a:fillRect/>
          </a:stretch>
        </p:blipFill>
        <p:spPr bwMode="auto">
          <a:xfrm>
            <a:off x="1340068" y="283780"/>
            <a:ext cx="10279117" cy="636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ropbox\Jolly Phonics sales\logo sign contracts bank details etc\logo 2.png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464" r="20746" b="20807"/>
          <a:stretch/>
        </p:blipFill>
        <p:spPr bwMode="auto">
          <a:xfrm>
            <a:off x="0" y="0"/>
            <a:ext cx="1257300" cy="11808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 l="20841" t="20043" r="22694" b="54957"/>
          <a:stretch>
            <a:fillRect/>
          </a:stretch>
        </p:blipFill>
        <p:spPr bwMode="auto">
          <a:xfrm>
            <a:off x="772510" y="2017986"/>
            <a:ext cx="11083432" cy="275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0"/>
            <a:ext cx="10934700" cy="1752599"/>
          </a:xfrm>
        </p:spPr>
        <p:txBody>
          <a:bodyPr>
            <a:normAutofit/>
          </a:bodyPr>
          <a:lstStyle/>
          <a:p>
            <a:endParaRPr lang="en-US" sz="3600" b="1" cap="all" dirty="0"/>
          </a:p>
        </p:txBody>
      </p:sp>
      <p:pic>
        <p:nvPicPr>
          <p:cNvPr id="4" name="Picture 3" descr="C:\Users\User\Dropbox\Jolly Phonics sales\logo sign contracts bank details etc\logo 2.png"/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464" r="20746" b="20807"/>
          <a:stretch/>
        </p:blipFill>
        <p:spPr bwMode="auto">
          <a:xfrm>
            <a:off x="0" y="0"/>
            <a:ext cx="1257300" cy="1180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aper Ball Run_ 2022 Fluor Engineering Challenge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63066" y="0"/>
            <a:ext cx="9220092" cy="6915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ropbox\Jolly Phonics sales\logo sign contracts bank details etc\logo 2.png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464" r="20746" b="20807"/>
          <a:stretch/>
        </p:blipFill>
        <p:spPr bwMode="auto">
          <a:xfrm>
            <a:off x="0" y="0"/>
            <a:ext cx="1257300" cy="118081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Side view diagram of a ball run with an entrance point at least 10 inches (25.4cm) and an exit point at least 1 inch (2.5cm) off the ground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1769" y="857851"/>
            <a:ext cx="9699066" cy="5133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89061" y="2838450"/>
            <a:ext cx="10018713" cy="1752599"/>
          </a:xfrm>
        </p:spPr>
        <p:txBody>
          <a:bodyPr>
            <a:normAutofit/>
          </a:bodyPr>
          <a:lstStyle/>
          <a:p>
            <a:r>
              <a:rPr lang="en-US" sz="9600" b="1" dirty="0" smtClean="0"/>
              <a:t>Thank You</a:t>
            </a:r>
            <a:endParaRPr lang="en-US" sz="9600" b="1" dirty="0"/>
          </a:p>
        </p:txBody>
      </p:sp>
      <p:pic>
        <p:nvPicPr>
          <p:cNvPr id="3" name="Picture 2" descr="C:\Users\User\Dropbox\Jolly Phonics sales\logo sign contracts bank details etc\logo 2.png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807"/>
          <a:stretch/>
        </p:blipFill>
        <p:spPr bwMode="auto">
          <a:xfrm>
            <a:off x="0" y="0"/>
            <a:ext cx="2427704" cy="11808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06277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161" y="266700"/>
            <a:ext cx="10018713" cy="1752599"/>
          </a:xfrm>
        </p:spPr>
        <p:txBody>
          <a:bodyPr/>
          <a:lstStyle/>
          <a:p>
            <a:r>
              <a:rPr lang="en-US" b="1" dirty="0" smtClean="0"/>
              <a:t>Course Content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7161" y="2000251"/>
            <a:ext cx="5221289" cy="371475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j-lt"/>
                <a:cs typeface="Times New Roman" pitchFamily="18" charset="0"/>
              </a:rPr>
              <a:t>STEAM Inquiries stages are essential to your STEAM inquiry's design process in order to better their project or </a:t>
            </a:r>
            <a:r>
              <a:rPr lang="en-US" b="1" dirty="0" smtClean="0">
                <a:latin typeface="+mj-lt"/>
                <a:cs typeface="Times New Roman" pitchFamily="18" charset="0"/>
              </a:rPr>
              <a:t>product!</a:t>
            </a:r>
          </a:p>
          <a:p>
            <a:r>
              <a:rPr lang="en-US" b="1" dirty="0" smtClean="0">
                <a:latin typeface="+mj-lt"/>
                <a:cs typeface="Times New Roman" pitchFamily="18" charset="0"/>
              </a:rPr>
              <a:t>Challenge </a:t>
            </a:r>
            <a:r>
              <a:rPr lang="en-US" b="1" dirty="0" smtClean="0">
                <a:latin typeface="+mj-lt"/>
                <a:cs typeface="Times New Roman" pitchFamily="18" charset="0"/>
              </a:rPr>
              <a:t>of the Paper Ball Run</a:t>
            </a:r>
            <a:endParaRPr lang="en-US" b="1" dirty="0">
              <a:latin typeface="+mj-lt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B012011-1D22-A140-B2C5-4B851478B8D8}"/>
              </a:ext>
            </a:extLst>
          </p:cNvPr>
          <p:cNvSpPr txBox="1"/>
          <p:nvPr/>
        </p:nvSpPr>
        <p:spPr>
          <a:xfrm>
            <a:off x="5122985" y="17701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kisspng-content-marketing-social-video-marketing-video-pro-in-maintenance-5adadb1d0e0a75.375949421524292381057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259" y="1402346"/>
            <a:ext cx="5055691" cy="4541253"/>
          </a:xfrm>
          <a:prstGeom prst="rect">
            <a:avLst/>
          </a:prstGeom>
        </p:spPr>
      </p:pic>
      <p:pic>
        <p:nvPicPr>
          <p:cNvPr id="6" name="Picture 5" descr="C:\Users\User\Dropbox\Jolly Phonics sales\logo sign contracts bank details etc\logo 2.png"/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807"/>
          <a:stretch/>
        </p:blipFill>
        <p:spPr bwMode="auto">
          <a:xfrm>
            <a:off x="0" y="0"/>
            <a:ext cx="2427704" cy="11808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15572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261" y="590551"/>
            <a:ext cx="10018713" cy="781050"/>
          </a:xfrm>
        </p:spPr>
        <p:txBody>
          <a:bodyPr/>
          <a:lstStyle/>
          <a:p>
            <a:r>
              <a:rPr lang="en-US" b="1" dirty="0" smtClean="0"/>
              <a:t>Course Objective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4761" y="2343149"/>
            <a:ext cx="5659440" cy="312420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/>
              <a:t>This course will enable you to: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 smtClean="0"/>
              <a:t>able to deliver </a:t>
            </a:r>
            <a:r>
              <a:rPr lang="en-US" sz="1800" b="1" dirty="0" smtClean="0">
                <a:cs typeface="Times New Roman" pitchFamily="18" charset="0"/>
              </a:rPr>
              <a:t>STEAM Inquiries stages are essential to your STEAM inquiry's design process in order to better their project or product</a:t>
            </a:r>
            <a:r>
              <a:rPr lang="en-US" sz="1800" b="1" dirty="0" smtClean="0">
                <a:cs typeface="Times New Roman" pitchFamily="18" charset="0"/>
              </a:rPr>
              <a:t>!</a:t>
            </a:r>
            <a:endParaRPr lang="en-US" sz="2200" dirty="0" smtClean="0"/>
          </a:p>
          <a:p>
            <a:pPr lvl="1">
              <a:buFont typeface="Wingdings" pitchFamily="2" charset="2"/>
              <a:buChar char="§"/>
            </a:pPr>
            <a:r>
              <a:rPr lang="en-US" sz="2200" dirty="0" smtClean="0"/>
              <a:t>able to design </a:t>
            </a:r>
            <a:r>
              <a:rPr lang="en-US" sz="1800" b="1" dirty="0" smtClean="0">
                <a:cs typeface="Times New Roman" pitchFamily="18" charset="0"/>
              </a:rPr>
              <a:t>Challenge of the Paper Ball </a:t>
            </a:r>
            <a:r>
              <a:rPr lang="en-US" sz="1800" b="1" dirty="0" smtClean="0">
                <a:cs typeface="Times New Roman" pitchFamily="18" charset="0"/>
              </a:rPr>
              <a:t>Run</a:t>
            </a:r>
            <a:endParaRPr lang="en-US" sz="1800" b="1" dirty="0" smtClean="0">
              <a:cs typeface="Times New Roman" pitchFamily="18" charset="0"/>
            </a:endParaRPr>
          </a:p>
        </p:txBody>
      </p:sp>
      <p:pic>
        <p:nvPicPr>
          <p:cNvPr id="4" name="Picture 3" descr="pngeg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915" y="1429169"/>
            <a:ext cx="5396386" cy="5104981"/>
          </a:xfrm>
          <a:prstGeom prst="rect">
            <a:avLst/>
          </a:prstGeom>
        </p:spPr>
      </p:pic>
      <p:pic>
        <p:nvPicPr>
          <p:cNvPr id="5" name="Picture 4" descr="C:\Users\User\Dropbox\Jolly Phonics sales\logo sign contracts bank details etc\logo 2.png"/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807"/>
          <a:stretch/>
        </p:blipFill>
        <p:spPr bwMode="auto">
          <a:xfrm>
            <a:off x="0" y="0"/>
            <a:ext cx="2427704" cy="1180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651" y="0"/>
            <a:ext cx="10264774" cy="1752599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Inquiries about STEAM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050" y="1333499"/>
            <a:ext cx="6381750" cy="5124451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There are various ways to build a STEAM inquiry, but the best courses frequently share a few key elements that help students achieve their goals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 </a:t>
            </a:r>
            <a:r>
              <a:rPr lang="en-US" dirty="0" smtClean="0"/>
              <a:t>Students enjoy project-based learning because it allows them to use their imagination to solve problems by combining things in new and fascinating ways.</a:t>
            </a:r>
            <a:endParaRPr lang="en-US" dirty="0"/>
          </a:p>
        </p:txBody>
      </p:sp>
      <p:pic>
        <p:nvPicPr>
          <p:cNvPr id="5" name="Picture 4" descr="C:\Users\User\Dropbox\Jolly Phonics sales\logo sign contracts bank details etc\logo 2.png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541" r="19961" b="20807"/>
          <a:stretch/>
        </p:blipFill>
        <p:spPr bwMode="auto">
          <a:xfrm>
            <a:off x="152400" y="0"/>
            <a:ext cx="1371600" cy="1180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4" name="Picture 2" descr="What Does Serious Inquiries Only Mean? Johnny Holla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1152" y="2364827"/>
            <a:ext cx="4350133" cy="2858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651" y="0"/>
            <a:ext cx="10264774" cy="1752599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Consider the following steps as the foundation of your STEAM inquiry planning: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050" y="1333499"/>
            <a:ext cx="10740916" cy="5124451"/>
          </a:xfrm>
        </p:spPr>
        <p:txBody>
          <a:bodyPr/>
          <a:lstStyle/>
          <a:p>
            <a:pPr algn="just"/>
            <a:r>
              <a:rPr lang="en-US" dirty="0" smtClean="0"/>
              <a:t>THE DESIGN PROCESS SHOULD BE THE CENTER OF </a:t>
            </a:r>
            <a:r>
              <a:rPr lang="en-US" dirty="0" smtClean="0"/>
              <a:t>ATTENTION.</a:t>
            </a:r>
          </a:p>
          <a:p>
            <a:pPr algn="just"/>
            <a:r>
              <a:rPr lang="en-US" dirty="0" smtClean="0"/>
              <a:t>THERE </a:t>
            </a:r>
            <a:r>
              <a:rPr lang="en-US" dirty="0" smtClean="0"/>
              <a:t>SHOULD BE ROOM FOR CREATIVE SOLUTIONS TO THE PROBLEM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IS </a:t>
            </a:r>
            <a:r>
              <a:rPr lang="en-US" dirty="0" smtClean="0"/>
              <a:t>THE PROBLEM TO BE SOLVED BASED ON AN EXAMPLE FROM THE REAL WORLD</a:t>
            </a:r>
            <a:r>
              <a:rPr lang="en-US" dirty="0" smtClean="0"/>
              <a:t>?</a:t>
            </a:r>
          </a:p>
          <a:p>
            <a:pPr algn="just"/>
            <a:r>
              <a:rPr lang="en-US" dirty="0" smtClean="0"/>
              <a:t>IN </a:t>
            </a:r>
            <a:r>
              <a:rPr lang="en-US" dirty="0" smtClean="0"/>
              <a:t>WHAT WAYS ARE MATH AND SCIENTIFIC THEORY INCLUDED IN THE LESSON?</a:t>
            </a:r>
            <a:endParaRPr lang="en-US" dirty="0"/>
          </a:p>
        </p:txBody>
      </p:sp>
      <p:pic>
        <p:nvPicPr>
          <p:cNvPr id="5" name="Picture 4" descr="C:\Users\User\Dropbox\Jolly Phonics sales\logo sign contracts bank details etc\logo 2.png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541" r="19961" b="20807"/>
          <a:stretch/>
        </p:blipFill>
        <p:spPr bwMode="auto">
          <a:xfrm>
            <a:off x="152400" y="0"/>
            <a:ext cx="1371600" cy="1180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651" y="0"/>
            <a:ext cx="10264774" cy="1752599"/>
          </a:xfrm>
        </p:spPr>
        <p:txBody>
          <a:bodyPr>
            <a:normAutofit/>
          </a:bodyPr>
          <a:lstStyle/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User\Dropbox\Jolly Phonics sales\logo sign contracts bank details etc\logo 2.png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541" r="19961" b="20807"/>
          <a:stretch/>
        </p:blipFill>
        <p:spPr bwMode="auto">
          <a:xfrm>
            <a:off x="152400" y="0"/>
            <a:ext cx="1371600" cy="1180818"/>
          </a:xfrm>
          <a:prstGeom prst="rect">
            <a:avLst/>
          </a:prstGeom>
          <a:noFill/>
          <a:ln>
            <a:noFill/>
          </a:ln>
        </p:spPr>
      </p:pic>
      <p:sp>
        <p:nvSpPr>
          <p:cNvPr id="33794" name="AutoShape 2" descr="4 Phases of Inquiry-Based Learning: A Guide For Teach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AutoShape 4" descr="4 Phases of Inquiry-Based Learning: A Guide For Teach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Content Placeholder 8" descr="Infographics-Importance-of-Testing-Reflection-Improvement-2-1-768x29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2274" y="1536152"/>
            <a:ext cx="11339161" cy="45178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4957" y="259474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 WHAT WAYS ARE MATH AND SCIENTIFIC THEORY INCLUDED IN THE LESSON?</a:t>
            </a:r>
            <a:br>
              <a:rPr lang="en-US" b="1" dirty="0" smtClean="0"/>
            </a:br>
            <a:endParaRPr lang="en-US" b="1" cap="all" dirty="0"/>
          </a:p>
        </p:txBody>
      </p:sp>
      <p:pic>
        <p:nvPicPr>
          <p:cNvPr id="5" name="Picture 4" descr="C:\Users\User\Dropbox\Jolly Phonics sales\logo sign contracts bank details etc\logo 2.png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541" r="19961" b="20807"/>
          <a:stretch/>
        </p:blipFill>
        <p:spPr bwMode="auto">
          <a:xfrm>
            <a:off x="152400" y="0"/>
            <a:ext cx="1371600" cy="118081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05483" y="2004848"/>
            <a:ext cx="10213703" cy="4269828"/>
          </a:xfrm>
        </p:spPr>
        <p:txBody>
          <a:bodyPr/>
          <a:lstStyle/>
          <a:p>
            <a:pPr algn="just"/>
            <a:r>
              <a:rPr lang="en-US" b="1" dirty="0" smtClean="0"/>
              <a:t>From the start, try to incorporate math and science into your lecture, for example: 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/>
              <a:t>What is the Theory behind the design?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/>
              <a:t>What </a:t>
            </a:r>
            <a:r>
              <a:rPr lang="en-US" dirty="0" smtClean="0"/>
              <a:t>criteria are the students using to evaluate their performance</a:t>
            </a:r>
            <a:r>
              <a:rPr lang="en-US" dirty="0" smtClean="0"/>
              <a:t>?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/>
              <a:t>What </a:t>
            </a:r>
            <a:r>
              <a:rPr lang="en-US" dirty="0" smtClean="0"/>
              <a:t>kind of information could or should we gather</a:t>
            </a:r>
            <a:r>
              <a:rPr lang="en-US" dirty="0" smtClean="0"/>
              <a:t>?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/>
              <a:t>What </a:t>
            </a:r>
            <a:r>
              <a:rPr lang="en-US" dirty="0" smtClean="0"/>
              <a:t>exactly does the information gathered imply</a:t>
            </a:r>
            <a:r>
              <a:rPr lang="en-US" dirty="0" smtClean="0"/>
              <a:t>?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/>
              <a:t>What </a:t>
            </a:r>
            <a:r>
              <a:rPr lang="en-US" dirty="0" smtClean="0"/>
              <a:t>can we learn about our design from the data?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6423" y="204952"/>
            <a:ext cx="10018713" cy="1066799"/>
          </a:xfrm>
        </p:spPr>
        <p:txBody>
          <a:bodyPr>
            <a:noAutofit/>
          </a:bodyPr>
          <a:lstStyle/>
          <a:p>
            <a:r>
              <a:rPr lang="en-US" b="1" dirty="0" smtClean="0">
                <a:cs typeface="Times New Roman" pitchFamily="18" charset="0"/>
              </a:rPr>
              <a:t>WHAT SKILLS ARE BEING DEVELOPED FOR THE 21ST CENTURY?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849" y="4516821"/>
            <a:ext cx="10115550" cy="207645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b="1" dirty="0" smtClean="0"/>
              <a:t>What 21st-century skills, for example, are being cultivated as part of the lesson</a:t>
            </a:r>
            <a:r>
              <a:rPr lang="en-US" b="1" dirty="0" smtClean="0"/>
              <a:t>: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/>
              <a:t>Shared accountability, flexibility, and respect for individuals and groups are all examples </a:t>
            </a:r>
            <a:r>
              <a:rPr lang="en-US" b="1" dirty="0" smtClean="0"/>
              <a:t>of </a:t>
            </a:r>
            <a:r>
              <a:rPr lang="en-US" b="1" dirty="0" smtClean="0"/>
              <a:t>collaboration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b="1" dirty="0" smtClean="0"/>
              <a:t>Communication</a:t>
            </a:r>
            <a:r>
              <a:rPr lang="en-US" b="1" dirty="0" smtClean="0"/>
              <a:t>:</a:t>
            </a:r>
            <a:r>
              <a:rPr lang="en-US" dirty="0" smtClean="0"/>
              <a:t> the ability to express oneself verbally, in writing, and </a:t>
            </a:r>
            <a:r>
              <a:rPr lang="en-US" dirty="0" smtClean="0"/>
              <a:t>nonverbally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b="1" dirty="0" smtClean="0"/>
              <a:t>Critical </a:t>
            </a:r>
            <a:r>
              <a:rPr lang="en-US" b="1" dirty="0" smtClean="0"/>
              <a:t>Thinking/Problem Solving</a:t>
            </a:r>
            <a:r>
              <a:rPr lang="en-US" dirty="0" smtClean="0"/>
              <a:t>: the ability to communicate ideas verbally, in writing, and nonverbally</a:t>
            </a:r>
            <a:r>
              <a:rPr lang="en-US" dirty="0" smtClean="0"/>
              <a:t>.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/>
              <a:t>Creating</a:t>
            </a:r>
            <a:r>
              <a:rPr lang="en-US" dirty="0" smtClean="0"/>
              <a:t>, evaluating, and recombining ideas and products to solve a problem or improve something is </a:t>
            </a:r>
            <a:r>
              <a:rPr lang="en-US" b="1" dirty="0" smtClean="0"/>
              <a:t>creativity/innovation.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B012011-1D22-A140-B2C5-4B851478B8D8}"/>
              </a:ext>
            </a:extLst>
          </p:cNvPr>
          <p:cNvSpPr txBox="1"/>
          <p:nvPr/>
        </p:nvSpPr>
        <p:spPr>
          <a:xfrm>
            <a:off x="5122985" y="17701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C:\Users\User\Dropbox\Jolly Phonics sales\logo sign contracts bank details etc\logo 2.png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680" r="19961" b="20807"/>
          <a:stretch/>
        </p:blipFill>
        <p:spPr bwMode="auto">
          <a:xfrm>
            <a:off x="266700" y="0"/>
            <a:ext cx="1295400" cy="1180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pngwing.com (5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770" y="1450428"/>
            <a:ext cx="5889837" cy="31114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572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0"/>
            <a:ext cx="10934700" cy="1752599"/>
          </a:xfrm>
        </p:spPr>
        <p:txBody>
          <a:bodyPr/>
          <a:lstStyle/>
          <a:p>
            <a:r>
              <a:rPr lang="en-US" b="1" dirty="0" smtClean="0"/>
              <a:t>IS THERE ROOM FOR REFLECTION AND CONVERSATION?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0427" y="3072961"/>
            <a:ext cx="7031421" cy="3327839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None/>
            </a:pPr>
            <a:r>
              <a:rPr lang="en-US" b="1" dirty="0" smtClean="0"/>
              <a:t>Reflection and consideration of what has been learned and why it has been learned is an important aspect of the design process and of STEAM teaching. Consider the following</a:t>
            </a:r>
            <a:r>
              <a:rPr lang="en-US" dirty="0" smtClean="0"/>
              <a:t>:</a:t>
            </a:r>
          </a:p>
          <a:p>
            <a:pPr marL="457200" indent="-457200">
              <a:buNone/>
            </a:pPr>
            <a:endParaRPr lang="en-US" dirty="0" smtClean="0"/>
          </a:p>
          <a:p>
            <a:pPr marL="457200" indent="-457200"/>
            <a:r>
              <a:rPr lang="en-US" dirty="0" smtClean="0"/>
              <a:t> </a:t>
            </a:r>
            <a:r>
              <a:rPr lang="en-US" dirty="0" smtClean="0"/>
              <a:t>fresh knowledge or mastery of a </a:t>
            </a:r>
            <a:r>
              <a:rPr lang="en-US" dirty="0" smtClean="0"/>
              <a:t>concept.</a:t>
            </a:r>
          </a:p>
          <a:p>
            <a:pPr marL="457200" indent="-457200"/>
            <a:r>
              <a:rPr lang="en-US" dirty="0" smtClean="0"/>
              <a:t>Failures </a:t>
            </a:r>
            <a:r>
              <a:rPr lang="en-US" dirty="0" smtClean="0"/>
              <a:t>teach us new </a:t>
            </a:r>
            <a:r>
              <a:rPr lang="en-US" dirty="0" smtClean="0"/>
              <a:t>things.</a:t>
            </a:r>
          </a:p>
          <a:p>
            <a:pPr marL="457200" indent="-457200"/>
            <a:r>
              <a:rPr lang="en-US" dirty="0" smtClean="0"/>
              <a:t>Misunderstandings </a:t>
            </a:r>
            <a:r>
              <a:rPr lang="en-US" dirty="0" smtClean="0"/>
              <a:t>are clarified</a:t>
            </a:r>
            <a:r>
              <a:rPr lang="en-US" dirty="0" smtClean="0"/>
              <a:t>.</a:t>
            </a:r>
          </a:p>
          <a:p>
            <a:pPr marL="457200" indent="-457200"/>
            <a:r>
              <a:rPr lang="en-US" dirty="0" smtClean="0"/>
              <a:t>And</a:t>
            </a:r>
            <a:r>
              <a:rPr lang="en-US" dirty="0" smtClean="0"/>
              <a:t>, more importantly, what not to do next time!</a:t>
            </a:r>
            <a:endParaRPr lang="en-US" dirty="0" smtClean="0"/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None/>
            </a:pPr>
            <a:endParaRPr lang="en-US" dirty="0" smtClean="0"/>
          </a:p>
        </p:txBody>
      </p:sp>
      <p:pic>
        <p:nvPicPr>
          <p:cNvPr id="4" name="Picture 3" descr="C:\Users\User\Dropbox\Jolly Phonics sales\logo sign contracts bank details etc\logo 2.png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464" r="20746" b="20807"/>
          <a:stretch/>
        </p:blipFill>
        <p:spPr bwMode="auto">
          <a:xfrm>
            <a:off x="0" y="0"/>
            <a:ext cx="1257300" cy="1180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tutor2u | What is reflection?"/>
          <p:cNvPicPr>
            <a:picLocks noChangeAspect="1" noChangeArrowheads="1"/>
          </p:cNvPicPr>
          <p:nvPr/>
        </p:nvPicPr>
        <p:blipFill>
          <a:blip r:embed="rId3"/>
          <a:srcRect l="24648" r="16386"/>
          <a:stretch>
            <a:fillRect/>
          </a:stretch>
        </p:blipFill>
        <p:spPr bwMode="auto">
          <a:xfrm>
            <a:off x="8442423" y="2112579"/>
            <a:ext cx="3560390" cy="4317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1742</TotalTime>
  <Words>493</Words>
  <Application>Microsoft Office PowerPoint</Application>
  <PresentationFormat>Custom</PresentationFormat>
  <Paragraphs>51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Parallax</vt:lpstr>
      <vt:lpstr>Preschool Professional</vt:lpstr>
      <vt:lpstr>Course Content </vt:lpstr>
      <vt:lpstr>Course Objective</vt:lpstr>
      <vt:lpstr>Inquiries about STEAM</vt:lpstr>
      <vt:lpstr>Consider the following steps as the foundation of your STEAM inquiry planning:</vt:lpstr>
      <vt:lpstr>Slide 6</vt:lpstr>
      <vt:lpstr>IN WHAT WAYS ARE MATH AND SCIENTIFIC THEORY INCLUDED IN THE LESSON? </vt:lpstr>
      <vt:lpstr>WHAT SKILLS ARE BEING DEVELOPED FOR THE 21ST CENTURY?</vt:lpstr>
      <vt:lpstr>IS THERE ROOM FOR REFLECTION AND CONVERSATION?</vt:lpstr>
      <vt:lpstr>HOW IS THE LESSON ASSESSED, FIRST AND FOREMOST?</vt:lpstr>
      <vt:lpstr>Slide 11</vt:lpstr>
      <vt:lpstr>Slide 12</vt:lpstr>
      <vt:lpstr>Slide 13</vt:lpstr>
      <vt:lpstr>Slide 14</vt:lpstr>
      <vt:lpstr>Slide 15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Jolly Phonics Training Course</dc:title>
  <dc:creator>Administrator</dc:creator>
  <cp:lastModifiedBy>sa</cp:lastModifiedBy>
  <cp:revision>41</cp:revision>
  <dcterms:created xsi:type="dcterms:W3CDTF">2019-04-05T04:13:32Z</dcterms:created>
  <dcterms:modified xsi:type="dcterms:W3CDTF">2022-06-17T16:20:44Z</dcterms:modified>
</cp:coreProperties>
</file>