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0" r:id="rId4"/>
    <p:sldId id="271" r:id="rId5"/>
    <p:sldId id="280" r:id="rId6"/>
    <p:sldId id="281" r:id="rId7"/>
    <p:sldId id="275" r:id="rId8"/>
    <p:sldId id="269" r:id="rId9"/>
    <p:sldId id="272" r:id="rId10"/>
    <p:sldId id="283" r:id="rId11"/>
    <p:sldId id="284" r:id="rId12"/>
    <p:sldId id="285" r:id="rId13"/>
    <p:sldId id="286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9928" autoAdjust="0"/>
    <p:restoredTop sz="94660"/>
  </p:normalViewPr>
  <p:slideViewPr>
    <p:cSldViewPr snapToGrid="0">
      <p:cViewPr>
        <p:scale>
          <a:sx n="60" d="100"/>
          <a:sy n="60" d="100"/>
        </p:scale>
        <p:origin x="-1482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787E-2743-42D0-B880-15F3202F04E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5362-FF47-4C7A-BD47-26B8AFE9C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331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8477" y="0"/>
            <a:ext cx="8574622" cy="2616199"/>
          </a:xfrm>
        </p:spPr>
        <p:txBody>
          <a:bodyPr/>
          <a:lstStyle/>
          <a:p>
            <a:r>
              <a:rPr lang="en-US" b="1" dirty="0"/>
              <a:t>Preschool </a:t>
            </a:r>
            <a:r>
              <a:rPr lang="en-US" b="1" dirty="0" smtClean="0"/>
              <a:t>Professional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1599" y="3366960"/>
            <a:ext cx="6987645" cy="13885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Module 1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Instructor-Sidra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Rauf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Area- STEM/STEAM Education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400" b="1" cap="all" dirty="0" smtClean="0"/>
              <a:t>STEAM LESSON OUTCOMES </a:t>
            </a:r>
            <a:r>
              <a:rPr lang="en-US" sz="2400" b="1" cap="all" dirty="0" smtClean="0"/>
              <a:t>AND 					ASSESSMENTS PART 1</a:t>
            </a:r>
          </a:p>
          <a:p>
            <a:pPr algn="l"/>
            <a:endParaRPr lang="en-US" sz="2400" b="1" cap="all" dirty="0" smtClean="0"/>
          </a:p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03" r="24293" b="20807"/>
          <a:stretch/>
        </p:blipFill>
        <p:spPr bwMode="auto">
          <a:xfrm>
            <a:off x="299544" y="204951"/>
            <a:ext cx="1213945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114" y="0"/>
            <a:ext cx="10934700" cy="1752599"/>
          </a:xfrm>
        </p:spPr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The following criteria and procedures are essential when designing assessments: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104" y="1715156"/>
            <a:ext cx="5911689" cy="43053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 based on a combination of syllabus results and curricular subject </a:t>
            </a:r>
            <a:r>
              <a:rPr lang="en-US" sz="2000" dirty="0" smtClean="0">
                <a:latin typeface="Comic Sans MS" pitchFamily="66" charset="0"/>
              </a:rPr>
              <a:t>standards.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Allow pupils to show their understanding in a variety of activity </a:t>
            </a:r>
            <a:r>
              <a:rPr lang="en-US" sz="2000" dirty="0" smtClean="0">
                <a:latin typeface="Comic Sans MS" pitchFamily="66" charset="0"/>
              </a:rPr>
              <a:t>kinds. </a:t>
            </a: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Measure</a:t>
            </a:r>
            <a:r>
              <a:rPr lang="en-US" sz="2000" dirty="0" smtClean="0">
                <a:latin typeface="Comic Sans MS" pitchFamily="66" charset="0"/>
              </a:rPr>
              <a:t> the performance being evaluated, </a:t>
            </a:r>
            <a:r>
              <a:rPr lang="en-US" sz="2000" dirty="0" smtClean="0">
                <a:latin typeface="Comic Sans MS" pitchFamily="66" charset="0"/>
              </a:rPr>
              <a:t>   and</a:t>
            </a:r>
            <a:r>
              <a:rPr lang="en-US" sz="2000" dirty="0" smtClean="0">
                <a:latin typeface="Comic Sans MS" pitchFamily="66" charset="0"/>
              </a:rPr>
              <a:t> give precise information </a:t>
            </a:r>
            <a:r>
              <a:rPr lang="en-US" sz="2000" dirty="0" smtClean="0">
                <a:latin typeface="Comic Sans MS" pitchFamily="66" charset="0"/>
              </a:rPr>
              <a:t> on</a:t>
            </a:r>
            <a:r>
              <a:rPr lang="en-US" sz="2000" dirty="0" smtClean="0">
                <a:latin typeface="Comic Sans MS" pitchFamily="66" charset="0"/>
              </a:rPr>
              <a:t> </a:t>
            </a:r>
            <a:r>
              <a:rPr lang="en-US" sz="2000" dirty="0" smtClean="0">
                <a:latin typeface="Comic Sans MS" pitchFamily="66" charset="0"/>
              </a:rPr>
              <a:t>each            </a:t>
            </a:r>
            <a:r>
              <a:rPr lang="en-US" sz="2000" dirty="0" smtClean="0">
                <a:latin typeface="Comic Sans MS" pitchFamily="66" charset="0"/>
              </a:rPr>
              <a:t> student's </a:t>
            </a:r>
            <a:r>
              <a:rPr lang="en-US" sz="2000" dirty="0" smtClean="0">
                <a:latin typeface="Comic Sans MS" pitchFamily="66" charset="0"/>
              </a:rPr>
              <a:t>progress. </a:t>
            </a:r>
          </a:p>
          <a:p>
            <a:pPr marL="457200" indent="-457200"/>
            <a:endParaRPr lang="en-US" sz="2000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ngwing.com (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80" y="2096814"/>
            <a:ext cx="5029145" cy="376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Image Infographics-Learning-Objective-outco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168" y="0"/>
            <a:ext cx="7620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2" y="0"/>
            <a:ext cx="10426262" cy="1752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Teachers use learning objectives when creating assessment opportunities and activities to: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104" y="1715156"/>
            <a:ext cx="5911689" cy="43053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Be based on a combination of syllabus results and curricular subject </a:t>
            </a:r>
            <a:r>
              <a:rPr lang="en-US" sz="2000" dirty="0" smtClean="0">
                <a:latin typeface="Comic Sans MS" pitchFamily="66" charset="0"/>
              </a:rPr>
              <a:t>standards.</a:t>
            </a:r>
          </a:p>
          <a:p>
            <a:pPr>
              <a:buNone/>
            </a:pP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Allow pupils to show their understanding in a variety of activity </a:t>
            </a:r>
            <a:r>
              <a:rPr lang="en-US" sz="2000" dirty="0" smtClean="0">
                <a:latin typeface="Comic Sans MS" pitchFamily="66" charset="0"/>
              </a:rPr>
              <a:t>kinds. </a:t>
            </a:r>
            <a:r>
              <a:rPr lang="en-US" sz="2000" dirty="0" smtClean="0">
                <a:latin typeface="Comic Sans MS" pitchFamily="66" charset="0"/>
              </a:rPr>
              <a:t/>
            </a:r>
            <a:br>
              <a:rPr lang="en-US" sz="2000" dirty="0" smtClean="0">
                <a:latin typeface="Comic Sans MS" pitchFamily="66" charset="0"/>
              </a:rPr>
            </a:br>
            <a:endParaRPr lang="en-US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Measure</a:t>
            </a:r>
            <a:r>
              <a:rPr lang="en-US" sz="2000" dirty="0" smtClean="0">
                <a:latin typeface="Comic Sans MS" pitchFamily="66" charset="0"/>
              </a:rPr>
              <a:t> the performance being evaluated, </a:t>
            </a:r>
            <a:r>
              <a:rPr lang="en-US" sz="2000" dirty="0" smtClean="0">
                <a:latin typeface="Comic Sans MS" pitchFamily="66" charset="0"/>
              </a:rPr>
              <a:t>   and</a:t>
            </a:r>
            <a:r>
              <a:rPr lang="en-US" sz="2000" dirty="0" smtClean="0">
                <a:latin typeface="Comic Sans MS" pitchFamily="66" charset="0"/>
              </a:rPr>
              <a:t> give precise information </a:t>
            </a:r>
            <a:r>
              <a:rPr lang="en-US" sz="2000" dirty="0" smtClean="0">
                <a:latin typeface="Comic Sans MS" pitchFamily="66" charset="0"/>
              </a:rPr>
              <a:t> on</a:t>
            </a:r>
            <a:r>
              <a:rPr lang="en-US" sz="2000" dirty="0" smtClean="0">
                <a:latin typeface="Comic Sans MS" pitchFamily="66" charset="0"/>
              </a:rPr>
              <a:t> </a:t>
            </a:r>
            <a:r>
              <a:rPr lang="en-US" sz="2000" dirty="0" smtClean="0">
                <a:latin typeface="Comic Sans MS" pitchFamily="66" charset="0"/>
              </a:rPr>
              <a:t>each            </a:t>
            </a:r>
            <a:r>
              <a:rPr lang="en-US" sz="2000" dirty="0" smtClean="0">
                <a:latin typeface="Comic Sans MS" pitchFamily="66" charset="0"/>
              </a:rPr>
              <a:t> student's </a:t>
            </a:r>
            <a:r>
              <a:rPr lang="en-US" sz="2000" dirty="0" smtClean="0">
                <a:latin typeface="Comic Sans MS" pitchFamily="66" charset="0"/>
              </a:rPr>
              <a:t>progress. </a:t>
            </a:r>
          </a:p>
          <a:p>
            <a:pPr marL="457200" indent="-457200"/>
            <a:endParaRPr lang="en-US" sz="2000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pngwing.com (6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380" y="2096814"/>
            <a:ext cx="5029145" cy="376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2" y="0"/>
            <a:ext cx="10426262" cy="1752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>Teachers use learning objectives when creating assessment opportunities and activities to: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104" y="1715156"/>
            <a:ext cx="5911689" cy="43053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Design </a:t>
            </a:r>
            <a:r>
              <a:rPr lang="en-US" sz="2000" dirty="0" smtClean="0">
                <a:latin typeface="Comic Sans MS" pitchFamily="66" charset="0"/>
              </a:rPr>
              <a:t>and create chances for learning and </a:t>
            </a:r>
            <a:r>
              <a:rPr lang="en-US" sz="2000" dirty="0" smtClean="0">
                <a:latin typeface="Comic Sans MS" pitchFamily="66" charset="0"/>
              </a:rPr>
              <a:t>assessment.</a:t>
            </a:r>
          </a:p>
          <a:p>
            <a:r>
              <a:rPr lang="en-US" sz="2000" dirty="0" smtClean="0">
                <a:latin typeface="Comic Sans MS" pitchFamily="66" charset="0"/>
              </a:rPr>
              <a:t>Track </a:t>
            </a:r>
            <a:r>
              <a:rPr lang="en-US" sz="2000" dirty="0" smtClean="0">
                <a:latin typeface="Comic Sans MS" pitchFamily="66" charset="0"/>
              </a:rPr>
              <a:t>the development of the students at each </a:t>
            </a:r>
            <a:r>
              <a:rPr lang="en-US" sz="2000" dirty="0" smtClean="0">
                <a:latin typeface="Comic Sans MS" pitchFamily="66" charset="0"/>
              </a:rPr>
              <a:t>level.</a:t>
            </a:r>
          </a:p>
          <a:p>
            <a:r>
              <a:rPr lang="en-US" sz="2000" dirty="0" smtClean="0">
                <a:latin typeface="Comic Sans MS" pitchFamily="66" charset="0"/>
              </a:rPr>
              <a:t>At </a:t>
            </a:r>
            <a:r>
              <a:rPr lang="en-US" sz="2000" dirty="0" smtClean="0">
                <a:latin typeface="Comic Sans MS" pitchFamily="66" charset="0"/>
              </a:rPr>
              <a:t>each level, evaluate student performance in relation to the planned learning</a:t>
            </a:r>
            <a:r>
              <a:rPr lang="en-US" sz="2000" dirty="0" smtClean="0">
                <a:latin typeface="Comic Sans MS" pitchFamily="66" charset="0"/>
              </a:rPr>
              <a:t>. </a:t>
            </a:r>
          </a:p>
          <a:p>
            <a:r>
              <a:rPr lang="en-US" sz="2000" dirty="0" smtClean="0">
                <a:latin typeface="Comic Sans MS" pitchFamily="66" charset="0"/>
              </a:rPr>
              <a:t>Report </a:t>
            </a:r>
            <a:r>
              <a:rPr lang="en-US" sz="2000" dirty="0" smtClean="0">
                <a:latin typeface="Comic Sans MS" pitchFamily="66" charset="0"/>
              </a:rPr>
              <a:t>on a stage's growth and accomplishments of the </a:t>
            </a:r>
            <a:r>
              <a:rPr lang="en-US" sz="2000" dirty="0" smtClean="0">
                <a:latin typeface="Comic Sans MS" pitchFamily="66" charset="0"/>
              </a:rPr>
              <a:t>students.</a:t>
            </a:r>
          </a:p>
          <a:p>
            <a:r>
              <a:rPr lang="en-US" sz="2000" dirty="0" smtClean="0">
                <a:latin typeface="Comic Sans MS" pitchFamily="66" charset="0"/>
              </a:rPr>
              <a:t>Evaluate </a:t>
            </a:r>
            <a:r>
              <a:rPr lang="en-US" sz="2000" dirty="0" smtClean="0">
                <a:latin typeface="Comic Sans MS" pitchFamily="66" charset="0"/>
              </a:rPr>
              <a:t>the development and progress.</a:t>
            </a:r>
            <a:endParaRPr lang="en-US" sz="2000" dirty="0"/>
          </a:p>
        </p:txBody>
      </p:sp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ngwing.com (7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725" y="1699554"/>
            <a:ext cx="3896889" cy="4906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9061" y="2838450"/>
            <a:ext cx="10018713" cy="1752599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Thank You</a:t>
            </a:r>
            <a:endParaRPr lang="en-US" sz="9600" b="1" dirty="0"/>
          </a:p>
        </p:txBody>
      </p:sp>
      <p:pic>
        <p:nvPicPr>
          <p:cNvPr id="3" name="Picture 2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627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161" y="266700"/>
            <a:ext cx="10018713" cy="1752599"/>
          </a:xfrm>
        </p:spPr>
        <p:txBody>
          <a:bodyPr/>
          <a:lstStyle/>
          <a:p>
            <a:r>
              <a:rPr lang="en-US" b="1" dirty="0" smtClean="0"/>
              <a:t>Course Content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161" y="2000251"/>
            <a:ext cx="5221289" cy="371475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For, as, and of Learning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Assessment</a:t>
            </a:r>
          </a:p>
          <a:p>
            <a:pPr lvl="1"/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ASSESSMENT FOR LEARNING</a:t>
            </a:r>
          </a:p>
          <a:p>
            <a:pPr lvl="1"/>
            <a:r>
              <a:rPr lang="en-US" sz="1800" b="1" dirty="0" smtClean="0">
                <a:latin typeface="Comic Sans MS" pitchFamily="66" charset="0"/>
                <a:cs typeface="Times New Roman" pitchFamily="18" charset="0"/>
              </a:rPr>
              <a:t>ASSESSMENT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AS LEARNING</a:t>
            </a:r>
          </a:p>
          <a:p>
            <a:pPr lvl="1"/>
            <a:r>
              <a:rPr lang="en-US" sz="1800" b="1" dirty="0" smtClean="0">
                <a:latin typeface="Comic Sans MS" pitchFamily="66" charset="0"/>
                <a:cs typeface="Times New Roman" pitchFamily="18" charset="0"/>
              </a:rPr>
              <a:t>ASSESSMENT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OF LEARNING</a:t>
            </a:r>
          </a:p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Principles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of effective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assessment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012011-1D22-A140-B2C5-4B851478B8D8}"/>
              </a:ext>
            </a:extLst>
          </p:cNvPr>
          <p:cNvSpPr txBox="1"/>
          <p:nvPr/>
        </p:nvSpPr>
        <p:spPr>
          <a:xfrm>
            <a:off x="5122985" y="17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kisspng-content-marketing-social-video-marketing-video-pro-in-maintenance-5adadb1d0e0a75.37594942152429238105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59" y="1402346"/>
            <a:ext cx="5055691" cy="4541253"/>
          </a:xfrm>
          <a:prstGeom prst="rect">
            <a:avLst/>
          </a:prstGeom>
        </p:spPr>
      </p:pic>
      <p:pic>
        <p:nvPicPr>
          <p:cNvPr id="6" name="Picture 5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55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261" y="590551"/>
            <a:ext cx="10018713" cy="781050"/>
          </a:xfrm>
        </p:spPr>
        <p:txBody>
          <a:bodyPr/>
          <a:lstStyle/>
          <a:p>
            <a:r>
              <a:rPr lang="en-US" b="1" dirty="0" smtClean="0"/>
              <a:t>Course 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0" y="2343148"/>
            <a:ext cx="6292687" cy="36635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Comic Sans MS" pitchFamily="66" charset="0"/>
              </a:rPr>
              <a:t>This </a:t>
            </a:r>
            <a:r>
              <a:rPr lang="en-US" dirty="0" smtClean="0">
                <a:latin typeface="Comic Sans MS" pitchFamily="66" charset="0"/>
              </a:rPr>
              <a:t>course </a:t>
            </a:r>
            <a:r>
              <a:rPr lang="en-US" dirty="0" smtClean="0">
                <a:latin typeface="Comic Sans MS" pitchFamily="66" charset="0"/>
              </a:rPr>
              <a:t>will enable you to</a:t>
            </a:r>
            <a:r>
              <a:rPr lang="en-US" dirty="0" smtClean="0">
                <a:latin typeface="Comic Sans MS" pitchFamily="66" charset="0"/>
              </a:rPr>
              <a:t>:</a:t>
            </a:r>
          </a:p>
          <a:p>
            <a:r>
              <a:rPr lang="en-US" dirty="0" smtClean="0">
                <a:latin typeface="Comic Sans MS" pitchFamily="66" charset="0"/>
              </a:rPr>
              <a:t>Understand</a:t>
            </a:r>
            <a:endParaRPr lang="en-US" dirty="0" smtClean="0">
              <a:latin typeface="Comic Sans MS" pitchFamily="66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EVALUATION FOR LEARNING</a:t>
            </a:r>
          </a:p>
          <a:p>
            <a:pPr lvl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EVALUATION AS LEARNING</a:t>
            </a:r>
          </a:p>
          <a:p>
            <a:pPr lvl="1"/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EVALUATION OF LEARNING</a:t>
            </a:r>
          </a:p>
          <a:p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Principles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of effective </a:t>
            </a:r>
            <a:r>
              <a:rPr lang="en-US" dirty="0" smtClean="0">
                <a:latin typeface="Comic Sans MS" pitchFamily="66" charset="0"/>
                <a:cs typeface="Times New Roman" pitchFamily="18" charset="0"/>
              </a:rPr>
              <a:t>assessment</a:t>
            </a:r>
            <a:endParaRPr lang="en-US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3" descr="pngeg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614" y="1429169"/>
            <a:ext cx="5396386" cy="5104981"/>
          </a:xfrm>
          <a:prstGeom prst="rect">
            <a:avLst/>
          </a:prstGeo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807"/>
          <a:stretch/>
        </p:blipFill>
        <p:spPr bwMode="auto">
          <a:xfrm>
            <a:off x="0" y="0"/>
            <a:ext cx="2427704" cy="1180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0"/>
            <a:ext cx="10264774" cy="17525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For, as, and of Learning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Assessment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50" y="1333499"/>
            <a:ext cx="6381750" cy="5124451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A key element of the teaching and learning process is </a:t>
            </a:r>
            <a:r>
              <a:rPr lang="en-US" dirty="0" smtClean="0">
                <a:latin typeface="Comic Sans MS" pitchFamily="66" charset="0"/>
              </a:rPr>
              <a:t>assessment.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A </a:t>
            </a:r>
            <a:r>
              <a:rPr lang="en-US" dirty="0" smtClean="0">
                <a:latin typeface="Comic Sans MS" pitchFamily="66" charset="0"/>
              </a:rPr>
              <a:t>key element of the teaching and learning process is assessment. </a:t>
            </a:r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tudents </a:t>
            </a:r>
            <a:r>
              <a:rPr lang="en-US" dirty="0" smtClean="0">
                <a:latin typeface="Comic Sans MS" pitchFamily="66" charset="0"/>
              </a:rPr>
              <a:t>can determine whether existing understanding is a good foundation for future learning with the use of assessment for learning and assessment as learning </a:t>
            </a:r>
            <a:r>
              <a:rPr lang="en-US" dirty="0" smtClean="0">
                <a:latin typeface="Comic Sans MS" pitchFamily="66" charset="0"/>
              </a:rPr>
              <a:t>methodologies.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Assessment Png Transparent Images F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7997" t="14440" r="49351" b="6250"/>
          <a:stretch>
            <a:fillRect/>
          </a:stretch>
        </p:blipFill>
        <p:spPr bwMode="auto">
          <a:xfrm>
            <a:off x="8261129" y="1992904"/>
            <a:ext cx="3531477" cy="369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0"/>
            <a:ext cx="10264774" cy="17525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The fundamentals of assessment as a learning tool and as a learning strategy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7" name="Content Placeholder 6" descr="favpng_education-tool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1816" y="3222050"/>
            <a:ext cx="3604418" cy="3604418"/>
          </a:xfrm>
        </p:spPr>
      </p:pic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17804" y="1588955"/>
            <a:ext cx="1008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Assessment of learning and assessment of learning include: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0635" y="2567600"/>
            <a:ext cx="68527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Self-assessment and </a:t>
            </a:r>
            <a:r>
              <a:rPr lang="en-US" dirty="0" smtClean="0">
                <a:latin typeface="Comic Sans MS" pitchFamily="66" charset="0"/>
              </a:rPr>
              <a:t>peer </a:t>
            </a:r>
            <a:r>
              <a:rPr lang="en-US" dirty="0" smtClean="0">
                <a:latin typeface="Comic Sans MS" pitchFamily="66" charset="0"/>
              </a:rPr>
              <a:t>assessment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Ways </a:t>
            </a:r>
            <a:r>
              <a:rPr lang="en-US" dirty="0" smtClean="0">
                <a:latin typeface="Comic Sans MS" pitchFamily="66" charset="0"/>
              </a:rPr>
              <a:t>for pupils to actively track and assess their own </a:t>
            </a:r>
            <a:r>
              <a:rPr lang="en-US" dirty="0" smtClean="0">
                <a:latin typeface="Comic Sans MS" pitchFamily="66" charset="0"/>
              </a:rPr>
              <a:t>progress.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omments </a:t>
            </a:r>
            <a:r>
              <a:rPr lang="en-US" dirty="0" smtClean="0">
                <a:latin typeface="Comic Sans MS" pitchFamily="66" charset="0"/>
              </a:rPr>
              <a:t>and supporting documentation to aid teachers and students in </a:t>
            </a:r>
            <a:r>
              <a:rPr lang="en-US" dirty="0" smtClean="0">
                <a:latin typeface="Comic Sans MS" pitchFamily="66" charset="0"/>
              </a:rPr>
              <a:t>determining.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f </a:t>
            </a:r>
            <a:r>
              <a:rPr lang="en-US" dirty="0" smtClean="0">
                <a:latin typeface="Comic Sans MS" pitchFamily="66" charset="0"/>
              </a:rPr>
              <a:t>a student is prepared for the next level of </a:t>
            </a:r>
            <a:r>
              <a:rPr lang="en-US" dirty="0" smtClean="0">
                <a:latin typeface="Comic Sans MS" pitchFamily="66" charset="0"/>
              </a:rPr>
              <a:t>learning.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To </a:t>
            </a:r>
            <a:r>
              <a:rPr lang="en-US" dirty="0" smtClean="0">
                <a:latin typeface="Comic Sans MS" pitchFamily="66" charset="0"/>
              </a:rPr>
              <a:t>solidify their knowledge, understanding, and abilities, individuals require additional learning opportunities.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0"/>
            <a:ext cx="10264774" cy="175259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Assessment for Learning </a:t>
            </a:r>
            <a:endParaRPr lang="en-US" b="1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33794" name="AutoShape 2" descr="4 Phases of Inquiry-Based Learning: A Guide For Teac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4 Phases of Inquiry-Based Learning: A Guide For Teach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58186" y="1594945"/>
            <a:ext cx="6240793" cy="4553608"/>
          </a:xfrm>
        </p:spPr>
        <p:txBody>
          <a:bodyPr/>
          <a:lstStyle/>
          <a:p>
            <a:pPr algn="just">
              <a:tabLst>
                <a:tab pos="1150938" algn="l"/>
              </a:tabLst>
            </a:pPr>
            <a:r>
              <a:rPr lang="en-US" dirty="0" smtClean="0">
                <a:latin typeface="Comic Sans MS" pitchFamily="66" charset="0"/>
              </a:rPr>
              <a:t>Reflects </a:t>
            </a:r>
            <a:r>
              <a:rPr lang="en-US" dirty="0" smtClean="0">
                <a:latin typeface="Comic Sans MS" pitchFamily="66" charset="0"/>
              </a:rPr>
              <a:t>a perspective on learning in which assessments serve to improve learning rather than just help pupils get better grades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C</a:t>
            </a:r>
            <a:r>
              <a:rPr lang="en-US" dirty="0" smtClean="0">
                <a:latin typeface="Comic Sans MS" pitchFamily="66" charset="0"/>
              </a:rPr>
              <a:t>ombines </a:t>
            </a:r>
            <a:r>
              <a:rPr lang="en-US" dirty="0" smtClean="0">
                <a:latin typeface="Comic Sans MS" pitchFamily="66" charset="0"/>
              </a:rPr>
              <a:t>both formal and informal assessment processes as a component of learning and to guide future learning </a:t>
            </a:r>
            <a:r>
              <a:rPr lang="en-US" dirty="0" smtClean="0">
                <a:latin typeface="Comic Sans MS" pitchFamily="66" charset="0"/>
              </a:rPr>
              <a:t>planning.</a:t>
            </a:r>
          </a:p>
          <a:p>
            <a:pPr algn="just"/>
            <a:r>
              <a:rPr lang="en-US" dirty="0" smtClean="0"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ets </a:t>
            </a:r>
            <a:r>
              <a:rPr lang="en-US" dirty="0" smtClean="0">
                <a:latin typeface="Comic Sans MS" pitchFamily="66" charset="0"/>
              </a:rPr>
              <a:t>specific objectives for the educational activity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" name="Picture 7" descr="favpng_educational-assessment-formative-assessment-student-clip-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5" y="691055"/>
            <a:ext cx="460057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192" y="0"/>
            <a:ext cx="10018713" cy="1198179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omic Sans MS" pitchFamily="66" charset="0"/>
              </a:rPr>
              <a:t>ASSESSMENT AS LEARNING</a:t>
            </a:r>
            <a:endParaRPr lang="en-US" b="1" cap="all" dirty="0">
              <a:latin typeface="Comic Sans MS" pitchFamily="66" charset="0"/>
            </a:endParaRPr>
          </a:p>
        </p:txBody>
      </p:sp>
      <p:pic>
        <p:nvPicPr>
          <p:cNvPr id="5" name="Picture 4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41" r="19961" b="20807"/>
          <a:stretch/>
        </p:blipFill>
        <p:spPr bwMode="auto">
          <a:xfrm>
            <a:off x="152400" y="0"/>
            <a:ext cx="13716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7015" y="1547648"/>
            <a:ext cx="5941248" cy="426982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mpowers </a:t>
            </a:r>
            <a:r>
              <a:rPr lang="en-US" sz="2000" dirty="0" smtClean="0">
                <a:latin typeface="Comic Sans MS" pitchFamily="66" charset="0"/>
              </a:rPr>
              <a:t>pupils to be in charge of their own </a:t>
            </a:r>
            <a:r>
              <a:rPr lang="en-US" sz="2000" dirty="0" smtClean="0">
                <a:latin typeface="Comic Sans MS" pitchFamily="66" charset="0"/>
              </a:rPr>
              <a:t>education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E</a:t>
            </a:r>
            <a:r>
              <a:rPr lang="en-US" sz="2000" dirty="0" smtClean="0">
                <a:latin typeface="Comic Sans MS" pitchFamily="66" charset="0"/>
              </a:rPr>
              <a:t>ncourages </a:t>
            </a:r>
            <a:r>
              <a:rPr lang="en-US" sz="2000" dirty="0" smtClean="0">
                <a:latin typeface="Comic Sans MS" pitchFamily="66" charset="0"/>
              </a:rPr>
              <a:t>inquiries regarding learning from the </a:t>
            </a:r>
            <a:r>
              <a:rPr lang="en-US" sz="2000" dirty="0" smtClean="0">
                <a:latin typeface="Comic Sans MS" pitchFamily="66" charset="0"/>
              </a:rPr>
              <a:t>students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nvolves </a:t>
            </a:r>
            <a:r>
              <a:rPr lang="en-US" sz="2000" dirty="0" smtClean="0">
                <a:latin typeface="Comic Sans MS" pitchFamily="66" charset="0"/>
              </a:rPr>
              <a:t>setting learning objectives with students and teachers to promote </a:t>
            </a:r>
            <a:r>
              <a:rPr lang="en-US" sz="2000" dirty="0" smtClean="0">
                <a:latin typeface="Comic Sans MS" pitchFamily="66" charset="0"/>
              </a:rPr>
              <a:t>development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O</a:t>
            </a:r>
            <a:r>
              <a:rPr lang="en-US" sz="2000" dirty="0" smtClean="0">
                <a:latin typeface="Comic Sans MS" pitchFamily="66" charset="0"/>
              </a:rPr>
              <a:t>utlines </a:t>
            </a:r>
            <a:r>
              <a:rPr lang="en-US" sz="2000" dirty="0" smtClean="0">
                <a:latin typeface="Comic Sans MS" pitchFamily="66" charset="0"/>
              </a:rPr>
              <a:t>how to utilize self-evaluation, official feedback, and informal feedback to help students identify their next stages in learning</a:t>
            </a:r>
            <a:r>
              <a:rPr lang="en-US" sz="2000" dirty="0" smtClean="0">
                <a:latin typeface="Comic Sans MS" pitchFamily="66" charset="0"/>
              </a:rPr>
              <a:t>.</a:t>
            </a:r>
          </a:p>
          <a:p>
            <a:pPr algn="just"/>
            <a:r>
              <a:rPr lang="en-US" sz="2000" dirty="0" smtClean="0">
                <a:latin typeface="Comic Sans MS" pitchFamily="66" charset="0"/>
              </a:rPr>
              <a:t>F</a:t>
            </a:r>
            <a:r>
              <a:rPr lang="en-US" sz="2000" dirty="0" smtClean="0">
                <a:latin typeface="Comic Sans MS" pitchFamily="66" charset="0"/>
              </a:rPr>
              <a:t>osters </a:t>
            </a:r>
            <a:r>
              <a:rPr lang="en-US" sz="2000" dirty="0" smtClean="0">
                <a:latin typeface="Comic Sans MS" pitchFamily="66" charset="0"/>
              </a:rPr>
              <a:t>contemplation, self-reflection, and peer assessment.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10242" name="Picture 2" descr="Hogan Assessment - CultureSyn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491" y="1045779"/>
            <a:ext cx="508635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423" y="204952"/>
            <a:ext cx="10018713" cy="1066799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mic Sans MS" pitchFamily="66" charset="0"/>
              </a:rPr>
              <a:t>ASSESSMENT OF LEARNING: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012011-1D22-A140-B2C5-4B851478B8D8}"/>
              </a:ext>
            </a:extLst>
          </p:cNvPr>
          <p:cNvSpPr txBox="1"/>
          <p:nvPr/>
        </p:nvSpPr>
        <p:spPr>
          <a:xfrm>
            <a:off x="5122985" y="17701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C:\Users\User\Dropbox\Jolly Phonics sales\logo sign contracts bank details etc\logo 2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80" r="19961" b="20807"/>
          <a:stretch/>
        </p:blipFill>
        <p:spPr bwMode="auto">
          <a:xfrm>
            <a:off x="266700" y="0"/>
            <a:ext cx="12954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32063" y="1531882"/>
            <a:ext cx="6319620" cy="401757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Is </a:t>
            </a:r>
            <a:r>
              <a:rPr lang="en-US" dirty="0" smtClean="0">
                <a:latin typeface="Comic Sans MS" pitchFamily="66" charset="0"/>
              </a:rPr>
              <a:t>used to create learning objectives and pathways for students in the </a:t>
            </a:r>
            <a:r>
              <a:rPr lang="en-US" dirty="0" smtClean="0">
                <a:latin typeface="Comic Sans MS" pitchFamily="66" charset="0"/>
              </a:rPr>
              <a:t>future.</a:t>
            </a:r>
          </a:p>
          <a:p>
            <a:r>
              <a:rPr lang="en-US" dirty="0" smtClean="0">
                <a:latin typeface="Comic Sans MS" pitchFamily="66" charset="0"/>
              </a:rPr>
              <a:t>Demonstrates </a:t>
            </a:r>
            <a:r>
              <a:rPr lang="en-US" dirty="0" smtClean="0">
                <a:latin typeface="Comic Sans MS" pitchFamily="66" charset="0"/>
              </a:rPr>
              <a:t>success to the larger community, including parents, teachers, students, and outside </a:t>
            </a:r>
            <a:r>
              <a:rPr lang="en-US" dirty="0" smtClean="0">
                <a:latin typeface="Comic Sans MS" pitchFamily="66" charset="0"/>
              </a:rPr>
              <a:t>groups.</a:t>
            </a:r>
          </a:p>
          <a:p>
            <a:r>
              <a:rPr lang="en-US" dirty="0" smtClean="0">
                <a:latin typeface="Comic Sans MS" pitchFamily="66" charset="0"/>
              </a:rPr>
              <a:t>Assures </a:t>
            </a:r>
            <a:r>
              <a:rPr lang="en-US" dirty="0" smtClean="0">
                <a:latin typeface="Comic Sans MS" pitchFamily="66" charset="0"/>
              </a:rPr>
              <a:t>accurate interpretation for all audiences.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9218" name="Picture 2" descr="22,416 Evaluation Assessment Stock Vector Illustration and Royalty Free Evaluation  Assessment Clip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372" y="2159877"/>
            <a:ext cx="4635062" cy="28650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7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972" y="0"/>
            <a:ext cx="10442028" cy="121394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The multiple layers of assessment's goal include: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7" name="Content Placeholder 6" descr="clipart15408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9353" y="1874346"/>
            <a:ext cx="4443642" cy="3706648"/>
          </a:xfrm>
        </p:spPr>
      </p:pic>
      <p:pic>
        <p:nvPicPr>
          <p:cNvPr id="4" name="Picture 3" descr="C:\Users\User\Dropbox\Jolly Phonics sales\logo sign contracts bank details etc\logo 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64" r="20746" b="20807"/>
          <a:stretch/>
        </p:blipFill>
        <p:spPr bwMode="auto">
          <a:xfrm>
            <a:off x="0" y="0"/>
            <a:ext cx="1257300" cy="118081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439918" y="149554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Possibilities </a:t>
            </a:r>
            <a:r>
              <a:rPr lang="en-US" sz="2400" dirty="0" smtClean="0">
                <a:latin typeface="Comic Sans MS" pitchFamily="66" charset="0"/>
              </a:rPr>
              <a:t>for teachers to collect data on student performance in connection to curriculum objectives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P</a:t>
            </a:r>
            <a:r>
              <a:rPr lang="en-US" sz="2400" dirty="0" smtClean="0">
                <a:latin typeface="Comic Sans MS" pitchFamily="66" charset="0"/>
              </a:rPr>
              <a:t>ermits </a:t>
            </a:r>
            <a:r>
              <a:rPr lang="en-US" sz="2400" dirty="0" smtClean="0">
                <a:latin typeface="Comic Sans MS" pitchFamily="66" charset="0"/>
              </a:rPr>
              <a:t>students to show what they understand and are capable </a:t>
            </a:r>
            <a:r>
              <a:rPr lang="en-US" sz="2400" dirty="0" smtClean="0">
                <a:latin typeface="Comic Sans MS" pitchFamily="66" charset="0"/>
              </a:rPr>
              <a:t>of.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Helps </a:t>
            </a:r>
            <a:r>
              <a:rPr lang="en-US" sz="2400" dirty="0" smtClean="0">
                <a:latin typeface="Comic Sans MS" pitchFamily="66" charset="0"/>
              </a:rPr>
              <a:t>students understand ideas more clearly and encourages deeper </a:t>
            </a:r>
            <a:r>
              <a:rPr lang="en-US" sz="2400" dirty="0" smtClean="0">
                <a:latin typeface="Comic Sans MS" pitchFamily="66" charset="0"/>
              </a:rPr>
              <a:t>learning.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Demonstrates </a:t>
            </a:r>
            <a:r>
              <a:rPr lang="en-US" sz="2400" dirty="0" smtClean="0">
                <a:latin typeface="Comic Sans MS" pitchFamily="66" charset="0"/>
              </a:rPr>
              <a:t>that present knowledge is a sound foundation for future learning.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1854</TotalTime>
  <Words>475</Words>
  <Application>Microsoft Office PowerPoint</Application>
  <PresentationFormat>Custom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Parallax</vt:lpstr>
      <vt:lpstr>Preschool Professional</vt:lpstr>
      <vt:lpstr>Course Content </vt:lpstr>
      <vt:lpstr>Course Objective</vt:lpstr>
      <vt:lpstr>For, as, and of Learning Assessment</vt:lpstr>
      <vt:lpstr>The fundamentals of assessment as a learning tool and as a learning strategy</vt:lpstr>
      <vt:lpstr>Assessment for Learning </vt:lpstr>
      <vt:lpstr>ASSESSMENT AS LEARNING</vt:lpstr>
      <vt:lpstr>ASSESSMENT OF LEARNING:</vt:lpstr>
      <vt:lpstr>The multiple layers of assessment's goal include:</vt:lpstr>
      <vt:lpstr>The following criteria and procedures are essential when designing assessments:</vt:lpstr>
      <vt:lpstr>Slide 11</vt:lpstr>
      <vt:lpstr>Teachers use learning objectives when creating assessment opportunities and activities to:</vt:lpstr>
      <vt:lpstr>Teachers use learning objectives when creating assessment opportunities and activities to: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Phonics Training Course</dc:title>
  <dc:creator>Administrator</dc:creator>
  <cp:lastModifiedBy>sa</cp:lastModifiedBy>
  <cp:revision>57</cp:revision>
  <dcterms:created xsi:type="dcterms:W3CDTF">2019-04-05T04:13:32Z</dcterms:created>
  <dcterms:modified xsi:type="dcterms:W3CDTF">2022-07-04T06:07:25Z</dcterms:modified>
</cp:coreProperties>
</file>