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7" r:id="rId3"/>
    <p:sldId id="270" r:id="rId4"/>
    <p:sldId id="271" r:id="rId5"/>
    <p:sldId id="287" r:id="rId6"/>
    <p:sldId id="280" r:id="rId7"/>
    <p:sldId id="281" r:id="rId8"/>
    <p:sldId id="275" r:id="rId9"/>
    <p:sldId id="269" r:id="rId10"/>
    <p:sldId id="272" r:id="rId11"/>
    <p:sldId id="283" r:id="rId12"/>
    <p:sldId id="28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8" autoAdjust="0"/>
    <p:restoredTop sz="94660"/>
  </p:normalViewPr>
  <p:slideViewPr>
    <p:cSldViewPr snapToGrid="0">
      <p:cViewPr>
        <p:scale>
          <a:sx n="60" d="100"/>
          <a:sy n="60" d="100"/>
        </p:scale>
        <p:origin x="-1482" y="-2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C787E-2743-42D0-B880-15F3202F04EF}" type="datetimeFigureOut">
              <a:rPr lang="en-US" smtClean="0"/>
              <a:pPr/>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D5362-FF47-4C7A-BD47-26B8AFE9CCC6}" type="slidenum">
              <a:rPr lang="en-US" smtClean="0"/>
              <a:pPr/>
              <a:t>‹#›</a:t>
            </a:fld>
            <a:endParaRPr lang="en-US"/>
          </a:p>
        </p:txBody>
      </p:sp>
    </p:spTree>
    <p:extLst>
      <p:ext uri="{BB962C8B-B14F-4D97-AF65-F5344CB8AC3E}">
        <p14:creationId xmlns="" xmlns:p14="http://schemas.microsoft.com/office/powerpoint/2010/main" val="12233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7/6/2022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8477" y="0"/>
            <a:ext cx="8574622" cy="2616199"/>
          </a:xfrm>
        </p:spPr>
        <p:txBody>
          <a:bodyPr/>
          <a:lstStyle/>
          <a:p>
            <a:r>
              <a:rPr lang="en-US" b="1" dirty="0"/>
              <a:t>Preschool </a:t>
            </a:r>
            <a:r>
              <a:rPr lang="en-US" b="1" dirty="0" smtClean="0"/>
              <a:t>Professional</a:t>
            </a:r>
            <a:endParaRPr lang="en-US" b="1" dirty="0"/>
          </a:p>
        </p:txBody>
      </p:sp>
      <p:sp>
        <p:nvSpPr>
          <p:cNvPr id="3" name="Subtitle 2"/>
          <p:cNvSpPr>
            <a:spLocks noGrp="1"/>
          </p:cNvSpPr>
          <p:nvPr>
            <p:ph type="subTitle" idx="1"/>
          </p:nvPr>
        </p:nvSpPr>
        <p:spPr>
          <a:xfrm>
            <a:off x="4231599" y="3366960"/>
            <a:ext cx="6987645" cy="1388534"/>
          </a:xfrm>
        </p:spPr>
        <p:txBody>
          <a:bodyPr>
            <a:noAutofit/>
          </a:bodyPr>
          <a:lstStyle/>
          <a:p>
            <a:pPr algn="ctr"/>
            <a:r>
              <a:rPr lang="en-US" sz="2800" b="1" dirty="0">
                <a:latin typeface="Times New Roman" pitchFamily="18" charset="0"/>
                <a:cs typeface="Times New Roman" pitchFamily="18" charset="0"/>
              </a:rPr>
              <a:t>Module 1</a:t>
            </a:r>
          </a:p>
          <a:p>
            <a:pPr algn="ctr"/>
            <a:r>
              <a:rPr lang="en-US" sz="2400" b="1" dirty="0" smtClean="0">
                <a:latin typeface="Times New Roman" pitchFamily="18" charset="0"/>
                <a:cs typeface="Times New Roman" pitchFamily="18" charset="0"/>
              </a:rPr>
              <a:t>Instructor-Sidra </a:t>
            </a:r>
            <a:r>
              <a:rPr lang="en-US" sz="2400" b="1" dirty="0" err="1" smtClean="0">
                <a:latin typeface="Times New Roman" pitchFamily="18" charset="0"/>
                <a:cs typeface="Times New Roman" pitchFamily="18" charset="0"/>
              </a:rPr>
              <a:t>Rauf</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Area- STEM/STEAM Education</a:t>
            </a:r>
            <a:endParaRPr lang="en-US" sz="2400" b="1" dirty="0">
              <a:latin typeface="Times New Roman" pitchFamily="18" charset="0"/>
              <a:cs typeface="Times New Roman" pitchFamily="18" charset="0"/>
            </a:endParaRPr>
          </a:p>
          <a:p>
            <a:pPr algn="l"/>
            <a:r>
              <a:rPr lang="en-US" sz="2400" b="1" dirty="0" smtClean="0">
                <a:latin typeface="Times New Roman" pitchFamily="18" charset="0"/>
                <a:cs typeface="Times New Roman" pitchFamily="18" charset="0"/>
              </a:rPr>
              <a:t>LESSON 3: </a:t>
            </a:r>
            <a:r>
              <a:rPr lang="en-US" sz="2400" b="1" cap="all" dirty="0" smtClean="0"/>
              <a:t>STEAM LESSON OUTCOMES AND 					ASSESSMENTS PART 2</a:t>
            </a:r>
          </a:p>
          <a:p>
            <a:pPr algn="l"/>
            <a:endParaRPr lang="en-US" sz="2400" b="1" cap="all" dirty="0" smtClean="0"/>
          </a:p>
          <a:p>
            <a:pPr algn="ctr"/>
            <a:endParaRPr lang="en-US" sz="2400" b="1" dirty="0" smtClean="0">
              <a:latin typeface="Times New Roman" pitchFamily="18" charset="0"/>
              <a:cs typeface="Times New Roman" pitchFamily="18" charset="0"/>
            </a:endParaRPr>
          </a:p>
          <a:p>
            <a:pPr algn="ctr"/>
            <a:endParaRPr lang="en-US" sz="2000" b="1" dirty="0">
              <a:latin typeface="Times New Roman" pitchFamily="18" charset="0"/>
              <a:cs typeface="Times New Roman" pitchFamily="18" charset="0"/>
            </a:endParaRPr>
          </a:p>
        </p:txBody>
      </p:sp>
      <p:pic>
        <p:nvPicPr>
          <p:cNvPr id="4" name="Picture 3"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5703" r="24293" b="20807"/>
          <a:stretch/>
        </p:blipFill>
        <p:spPr bwMode="auto">
          <a:xfrm>
            <a:off x="299544" y="204951"/>
            <a:ext cx="1213945" cy="1180818"/>
          </a:xfrm>
          <a:prstGeom prst="rect">
            <a:avLst/>
          </a:prstGeom>
          <a:noFill/>
          <a:ln>
            <a:noFill/>
          </a:ln>
        </p:spPr>
      </p:pic>
    </p:spTree>
    <p:extLst>
      <p:ext uri="{BB962C8B-B14F-4D97-AF65-F5344CB8AC3E}">
        <p14:creationId xmlns="" xmlns:p14="http://schemas.microsoft.com/office/powerpoint/2010/main" val="10507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2" y="0"/>
            <a:ext cx="10442028" cy="1213944"/>
          </a:xfrm>
        </p:spPr>
        <p:txBody>
          <a:bodyPr>
            <a:normAutofit/>
          </a:bodyPr>
          <a:lstStyle/>
          <a:p>
            <a:r>
              <a:rPr lang="en-US" sz="3600" b="1" dirty="0" smtClean="0">
                <a:latin typeface="Comic Sans MS" pitchFamily="66" charset="0"/>
              </a:rPr>
              <a:t>TEAMWORK &amp; COLABORATION QUESTIONS.</a:t>
            </a:r>
            <a:endParaRPr lang="en-US" sz="3600" b="1" dirty="0">
              <a:latin typeface="Comic Sans MS" pitchFamily="66" charset="0"/>
            </a:endParaRPr>
          </a:p>
        </p:txBody>
      </p:sp>
      <p:pic>
        <p:nvPicPr>
          <p:cNvPr id="4" name="Picture 3"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7464" r="20746" b="20807"/>
          <a:stretch/>
        </p:blipFill>
        <p:spPr bwMode="auto">
          <a:xfrm>
            <a:off x="0" y="0"/>
            <a:ext cx="1257300" cy="1180818"/>
          </a:xfrm>
          <a:prstGeom prst="rect">
            <a:avLst/>
          </a:prstGeom>
          <a:noFill/>
          <a:ln>
            <a:noFill/>
          </a:ln>
        </p:spPr>
      </p:pic>
      <p:sp>
        <p:nvSpPr>
          <p:cNvPr id="8" name="Rectangle 7"/>
          <p:cNvSpPr/>
          <p:nvPr/>
        </p:nvSpPr>
        <p:spPr>
          <a:xfrm>
            <a:off x="1508235" y="2015810"/>
            <a:ext cx="10321158" cy="3539430"/>
          </a:xfrm>
          <a:prstGeom prst="rect">
            <a:avLst/>
          </a:prstGeom>
        </p:spPr>
        <p:txBody>
          <a:bodyPr wrap="square">
            <a:spAutoFit/>
          </a:bodyPr>
          <a:lstStyle/>
          <a:p>
            <a:r>
              <a:rPr lang="en-US" sz="3200" dirty="0" smtClean="0">
                <a:latin typeface="Comic Sans MS" pitchFamily="66" charset="0"/>
              </a:rPr>
              <a:t>How well did you and your team work together? </a:t>
            </a:r>
          </a:p>
          <a:p>
            <a:r>
              <a:rPr lang="en-US" sz="3200" dirty="0" smtClean="0">
                <a:latin typeface="Comic Sans MS" pitchFamily="66" charset="0"/>
              </a:rPr>
              <a:t>how did you find out?</a:t>
            </a:r>
          </a:p>
          <a:p>
            <a:r>
              <a:rPr lang="en-US" sz="3200" dirty="0" smtClean="0">
                <a:latin typeface="Comic Sans MS" pitchFamily="66" charset="0"/>
              </a:rPr>
              <a:t>Would you act differently the next time?</a:t>
            </a:r>
          </a:p>
          <a:p>
            <a:r>
              <a:rPr lang="en-US" sz="3200" dirty="0" smtClean="0">
                <a:latin typeface="Comic Sans MS" pitchFamily="66" charset="0"/>
              </a:rPr>
              <a:t>How did your efforts and deeds help your team succeed?</a:t>
            </a:r>
          </a:p>
          <a:p>
            <a:r>
              <a:rPr lang="en-US" sz="3200" dirty="0" smtClean="0">
                <a:latin typeface="Comic Sans MS" pitchFamily="66" charset="0"/>
              </a:rPr>
              <a:t>What aspect of teamwork was the most challenging?</a:t>
            </a:r>
          </a:p>
          <a:p>
            <a:r>
              <a:rPr lang="en-US" sz="3200" dirty="0" smtClean="0">
                <a:latin typeface="Comic Sans MS" pitchFamily="66" charset="0"/>
              </a:rPr>
              <a:t>What made it the best?</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114" y="0"/>
            <a:ext cx="10934700" cy="1752599"/>
          </a:xfrm>
        </p:spPr>
        <p:txBody>
          <a:bodyPr/>
          <a:lstStyle/>
          <a:p>
            <a:r>
              <a:rPr lang="en-US" b="1" dirty="0" smtClean="0">
                <a:latin typeface="Comic Sans MS" pitchFamily="66" charset="0"/>
              </a:rPr>
              <a:t>Questions about technology and communication.</a:t>
            </a:r>
            <a:endParaRPr lang="en-US" b="1" dirty="0">
              <a:latin typeface="Comic Sans MS" pitchFamily="66" charset="0"/>
            </a:endParaRPr>
          </a:p>
        </p:txBody>
      </p:sp>
      <p:sp>
        <p:nvSpPr>
          <p:cNvPr id="3" name="Content Placeholder 2"/>
          <p:cNvSpPr>
            <a:spLocks noGrp="1"/>
          </p:cNvSpPr>
          <p:nvPr>
            <p:ph idx="1"/>
          </p:nvPr>
        </p:nvSpPr>
        <p:spPr>
          <a:xfrm>
            <a:off x="1498104" y="1715156"/>
            <a:ext cx="10042255" cy="4527989"/>
          </a:xfrm>
        </p:spPr>
        <p:txBody>
          <a:bodyPr>
            <a:noAutofit/>
          </a:bodyPr>
          <a:lstStyle/>
          <a:p>
            <a:r>
              <a:rPr lang="en-US" sz="2800" dirty="0" smtClean="0">
                <a:latin typeface="Comic Sans MS" pitchFamily="66" charset="0"/>
              </a:rPr>
              <a:t>How well did you and your team work together? </a:t>
            </a:r>
          </a:p>
          <a:p>
            <a:r>
              <a:rPr lang="en-US" sz="2800" dirty="0" smtClean="0">
                <a:latin typeface="Comic Sans MS" pitchFamily="66" charset="0"/>
              </a:rPr>
              <a:t>how did you find out?</a:t>
            </a:r>
          </a:p>
          <a:p>
            <a:r>
              <a:rPr lang="en-US" sz="2800" dirty="0" smtClean="0">
                <a:latin typeface="Comic Sans MS" pitchFamily="66" charset="0"/>
              </a:rPr>
              <a:t>Would you act differently the next time?</a:t>
            </a:r>
          </a:p>
          <a:p>
            <a:r>
              <a:rPr lang="en-US" sz="2800" dirty="0" smtClean="0">
                <a:latin typeface="Comic Sans MS" pitchFamily="66" charset="0"/>
              </a:rPr>
              <a:t>How did your efforts and deeds help your team succeed?</a:t>
            </a:r>
          </a:p>
          <a:p>
            <a:r>
              <a:rPr lang="en-US" sz="2800" dirty="0" smtClean="0">
                <a:latin typeface="Comic Sans MS" pitchFamily="66" charset="0"/>
              </a:rPr>
              <a:t>What aspect of teamwork was the most challenging?</a:t>
            </a:r>
          </a:p>
          <a:p>
            <a:r>
              <a:rPr lang="en-US" sz="2800" dirty="0" smtClean="0">
                <a:latin typeface="Comic Sans MS" pitchFamily="66" charset="0"/>
              </a:rPr>
              <a:t>What made it the best?</a:t>
            </a:r>
            <a:endParaRPr lang="en-US" sz="2800" dirty="0"/>
          </a:p>
        </p:txBody>
      </p:sp>
      <p:pic>
        <p:nvPicPr>
          <p:cNvPr id="4" name="Picture 3"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7464" r="20746" b="20807"/>
          <a:stretch/>
        </p:blipFill>
        <p:spPr bwMode="auto">
          <a:xfrm>
            <a:off x="0" y="0"/>
            <a:ext cx="1257300" cy="118081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7464" r="20746" b="20807"/>
          <a:stretch/>
        </p:blipFill>
        <p:spPr bwMode="auto">
          <a:xfrm>
            <a:off x="0" y="0"/>
            <a:ext cx="1257300" cy="1180818"/>
          </a:xfrm>
          <a:prstGeom prst="rect">
            <a:avLst/>
          </a:prstGeom>
          <a:noFill/>
          <a:ln>
            <a:noFill/>
          </a:ln>
        </p:spPr>
      </p:pic>
      <p:sp>
        <p:nvSpPr>
          <p:cNvPr id="5" name="Rectangle 4"/>
          <p:cNvSpPr/>
          <p:nvPr/>
        </p:nvSpPr>
        <p:spPr>
          <a:xfrm>
            <a:off x="1671145" y="945931"/>
            <a:ext cx="10074165" cy="4401205"/>
          </a:xfrm>
          <a:prstGeom prst="rect">
            <a:avLst/>
          </a:prstGeom>
        </p:spPr>
        <p:txBody>
          <a:bodyPr wrap="square">
            <a:spAutoFit/>
          </a:bodyPr>
          <a:lstStyle/>
          <a:p>
            <a:r>
              <a:rPr lang="en-US" sz="4000" dirty="0" smtClean="0">
                <a:latin typeface="Comic Sans MS" pitchFamily="66" charset="0"/>
              </a:rPr>
              <a:t>The reflective process includes questions like these, and it's important for students to back up their statements with evidence. This evidence can take the form of project journal entries, drafts and prototypes, finished products, peer comments, and other proof of learning.</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9061" y="2838450"/>
            <a:ext cx="10018713" cy="1752599"/>
          </a:xfrm>
        </p:spPr>
        <p:txBody>
          <a:bodyPr>
            <a:normAutofit/>
          </a:bodyPr>
          <a:lstStyle/>
          <a:p>
            <a:r>
              <a:rPr lang="en-US" sz="9600" b="1" dirty="0" smtClean="0"/>
              <a:t>Thank You</a:t>
            </a:r>
            <a:endParaRPr lang="en-US" sz="9600" b="1" dirty="0"/>
          </a:p>
        </p:txBody>
      </p:sp>
      <p:pic>
        <p:nvPicPr>
          <p:cNvPr id="3" name="Picture 2"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b="20807"/>
          <a:stretch/>
        </p:blipFill>
        <p:spPr bwMode="auto">
          <a:xfrm>
            <a:off x="0" y="0"/>
            <a:ext cx="2427704" cy="1180818"/>
          </a:xfrm>
          <a:prstGeom prst="rect">
            <a:avLst/>
          </a:prstGeom>
          <a:noFill/>
          <a:ln>
            <a:noFill/>
          </a:ln>
        </p:spPr>
      </p:pic>
    </p:spTree>
    <p:extLst>
      <p:ext uri="{BB962C8B-B14F-4D97-AF65-F5344CB8AC3E}">
        <p14:creationId xmlns="" xmlns:p14="http://schemas.microsoft.com/office/powerpoint/2010/main" val="4062779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1" y="266700"/>
            <a:ext cx="10018713" cy="1752599"/>
          </a:xfrm>
        </p:spPr>
        <p:txBody>
          <a:bodyPr/>
          <a:lstStyle/>
          <a:p>
            <a:r>
              <a:rPr lang="en-US" b="1" dirty="0" smtClean="0">
                <a:latin typeface="Comic Sans MS" pitchFamily="66" charset="0"/>
              </a:rPr>
              <a:t>Course Content </a:t>
            </a:r>
            <a:endParaRPr lang="en-US" b="1" dirty="0">
              <a:latin typeface="Comic Sans MS" pitchFamily="66" charset="0"/>
            </a:endParaRPr>
          </a:p>
        </p:txBody>
      </p:sp>
      <p:sp>
        <p:nvSpPr>
          <p:cNvPr id="3" name="Content Placeholder 2"/>
          <p:cNvSpPr>
            <a:spLocks noGrp="1"/>
          </p:cNvSpPr>
          <p:nvPr>
            <p:ph idx="1"/>
          </p:nvPr>
        </p:nvSpPr>
        <p:spPr>
          <a:xfrm>
            <a:off x="1427161" y="2000251"/>
            <a:ext cx="5730384" cy="4164066"/>
          </a:xfrm>
        </p:spPr>
        <p:txBody>
          <a:bodyPr>
            <a:normAutofit fontScale="92500"/>
          </a:bodyPr>
          <a:lstStyle/>
          <a:p>
            <a:r>
              <a:rPr lang="en-US" b="1" dirty="0" smtClean="0">
                <a:latin typeface="Comic Sans MS" pitchFamily="66" charset="0"/>
                <a:cs typeface="Times New Roman" pitchFamily="18" charset="0"/>
              </a:rPr>
              <a:t>STEAM and authentic assessment</a:t>
            </a:r>
          </a:p>
          <a:p>
            <a:r>
              <a:rPr lang="en-US" b="1" dirty="0" smtClean="0">
                <a:latin typeface="Comic Sans MS" pitchFamily="66" charset="0"/>
                <a:cs typeface="Times New Roman" pitchFamily="18" charset="0"/>
              </a:rPr>
              <a:t>Creating a Plan for Authentic Assessment</a:t>
            </a:r>
          </a:p>
          <a:p>
            <a:r>
              <a:rPr lang="en-US" b="1" dirty="0" smtClean="0">
                <a:latin typeface="Comic Sans MS" pitchFamily="66" charset="0"/>
                <a:cs typeface="Times New Roman" pitchFamily="18" charset="0"/>
              </a:rPr>
              <a:t>Students Participating in Assessment</a:t>
            </a:r>
          </a:p>
          <a:p>
            <a:r>
              <a:rPr lang="en-US" b="1" dirty="0" smtClean="0">
                <a:latin typeface="Comic Sans MS" pitchFamily="66" charset="0"/>
                <a:cs typeface="Times New Roman" pitchFamily="18" charset="0"/>
              </a:rPr>
              <a:t>Questions about content knowledge.</a:t>
            </a:r>
          </a:p>
          <a:p>
            <a:r>
              <a:rPr lang="en-US" b="1" dirty="0" smtClean="0">
                <a:latin typeface="Comic Sans MS" pitchFamily="66" charset="0"/>
                <a:cs typeface="Times New Roman" pitchFamily="18" charset="0"/>
              </a:rPr>
              <a:t>TEAMWORK &amp; </a:t>
            </a:r>
            <a:r>
              <a:rPr lang="en-US" b="1" dirty="0" smtClean="0">
                <a:latin typeface="Comic Sans MS" pitchFamily="66" charset="0"/>
                <a:cs typeface="Times New Roman" pitchFamily="18" charset="0"/>
              </a:rPr>
              <a:t>COLABORATION QUESTIONS.</a:t>
            </a:r>
          </a:p>
          <a:p>
            <a:r>
              <a:rPr lang="en-US" b="1" dirty="0" smtClean="0">
                <a:latin typeface="Comic Sans MS" pitchFamily="66" charset="0"/>
                <a:cs typeface="Times New Roman" pitchFamily="18" charset="0"/>
              </a:rPr>
              <a:t>Questions about technology and communication</a:t>
            </a:r>
            <a:r>
              <a:rPr lang="en-US" b="1" dirty="0" smtClean="0">
                <a:latin typeface="Comic Sans MS" pitchFamily="66" charset="0"/>
                <a:cs typeface="Times New Roman" pitchFamily="18" charset="0"/>
              </a:rPr>
              <a:t>.</a:t>
            </a:r>
            <a:endParaRPr lang="en-US" b="1" dirty="0" smtClean="0">
              <a:latin typeface="Comic Sans MS" pitchFamily="66" charset="0"/>
              <a:cs typeface="Times New Roman" pitchFamily="18" charset="0"/>
            </a:endParaRPr>
          </a:p>
        </p:txBody>
      </p:sp>
      <p:sp>
        <p:nvSpPr>
          <p:cNvPr id="4" name="TextBox 3">
            <a:extLst>
              <a:ext uri="{FF2B5EF4-FFF2-40B4-BE49-F238E27FC236}">
                <a16:creationId xmlns="" xmlns:a16="http://schemas.microsoft.com/office/drawing/2014/main"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5" name="Picture 4" descr="kisspng-content-marketing-social-video-marketing-video-pro-in-maintenance-5adadb1d0e0a75.3759494215242923810575.png"/>
          <p:cNvPicPr>
            <a:picLocks noChangeAspect="1"/>
          </p:cNvPicPr>
          <p:nvPr/>
        </p:nvPicPr>
        <p:blipFill>
          <a:blip r:embed="rId2"/>
          <a:stretch>
            <a:fillRect/>
          </a:stretch>
        </p:blipFill>
        <p:spPr>
          <a:xfrm>
            <a:off x="6736259" y="1402346"/>
            <a:ext cx="5055691" cy="4541253"/>
          </a:xfrm>
          <a:prstGeom prst="rect">
            <a:avLst/>
          </a:prstGeom>
        </p:spPr>
      </p:pic>
      <p:pic>
        <p:nvPicPr>
          <p:cNvPr id="6" name="Picture 5" descr="C:\Users\User\Dropbox\Jolly Phonics sales\logo sign contracts bank details etc\logo 2.png"/>
          <p:cNvPicPr/>
          <p:nvPr/>
        </p:nvPicPr>
        <p:blipFill rotWithShape="1">
          <a:blip r:embed="rId3">
            <a:extLst>
              <a:ext uri="{28A0092B-C50C-407E-A947-70E740481C1C}">
                <a14:useLocalDpi xmlns="" xmlns:a14="http://schemas.microsoft.com/office/drawing/2010/main" val="0"/>
              </a:ext>
            </a:extLst>
          </a:blip>
          <a:srcRect b="20807"/>
          <a:stretch/>
        </p:blipFill>
        <p:spPr bwMode="auto">
          <a:xfrm>
            <a:off x="0" y="0"/>
            <a:ext cx="2427704" cy="1180818"/>
          </a:xfrm>
          <a:prstGeom prst="rect">
            <a:avLst/>
          </a:prstGeom>
          <a:noFill/>
          <a:ln>
            <a:noFill/>
          </a:ln>
        </p:spPr>
      </p:pic>
    </p:spTree>
    <p:extLst>
      <p:ext uri="{BB962C8B-B14F-4D97-AF65-F5344CB8AC3E}">
        <p14:creationId xmlns="" xmlns:p14="http://schemas.microsoft.com/office/powerpoint/2010/main" val="4155723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261" y="590551"/>
            <a:ext cx="10018713" cy="781050"/>
          </a:xfrm>
        </p:spPr>
        <p:txBody>
          <a:bodyPr/>
          <a:lstStyle/>
          <a:p>
            <a:r>
              <a:rPr lang="en-US" b="1" dirty="0" smtClean="0">
                <a:latin typeface="Comic Sans MS" pitchFamily="66" charset="0"/>
              </a:rPr>
              <a:t>Course Objective</a:t>
            </a:r>
            <a:endParaRPr lang="en-US" b="1" dirty="0">
              <a:latin typeface="Comic Sans MS" pitchFamily="66" charset="0"/>
            </a:endParaRPr>
          </a:p>
        </p:txBody>
      </p:sp>
      <p:sp>
        <p:nvSpPr>
          <p:cNvPr id="3" name="Content Placeholder 2"/>
          <p:cNvSpPr>
            <a:spLocks noGrp="1"/>
          </p:cNvSpPr>
          <p:nvPr>
            <p:ph idx="1"/>
          </p:nvPr>
        </p:nvSpPr>
        <p:spPr>
          <a:xfrm>
            <a:off x="1274760" y="2343148"/>
            <a:ext cx="6292687" cy="3663513"/>
          </a:xfrm>
        </p:spPr>
        <p:txBody>
          <a:bodyPr>
            <a:normAutofit fontScale="77500" lnSpcReduction="20000"/>
          </a:bodyPr>
          <a:lstStyle/>
          <a:p>
            <a:pPr>
              <a:buFont typeface="Wingdings" pitchFamily="2" charset="2"/>
              <a:buChar char="q"/>
            </a:pPr>
            <a:r>
              <a:rPr lang="en-US" sz="3600" b="1" dirty="0" smtClean="0">
                <a:latin typeface="Comic Sans MS" pitchFamily="66" charset="0"/>
              </a:rPr>
              <a:t>This course will enable you to:</a:t>
            </a:r>
          </a:p>
          <a:p>
            <a:r>
              <a:rPr lang="en-US" b="1" dirty="0" smtClean="0">
                <a:latin typeface="Comic Sans MS" pitchFamily="66" charset="0"/>
                <a:cs typeface="Times New Roman" pitchFamily="18" charset="0"/>
              </a:rPr>
              <a:t>STEAM and authentic assessment</a:t>
            </a:r>
          </a:p>
          <a:p>
            <a:r>
              <a:rPr lang="en-US" b="1" dirty="0" smtClean="0">
                <a:latin typeface="Comic Sans MS" pitchFamily="66" charset="0"/>
                <a:cs typeface="Times New Roman" pitchFamily="18" charset="0"/>
              </a:rPr>
              <a:t>Creating a Plan for Authentic Assessment</a:t>
            </a:r>
          </a:p>
          <a:p>
            <a:r>
              <a:rPr lang="en-US" b="1" dirty="0" smtClean="0">
                <a:latin typeface="Comic Sans MS" pitchFamily="66" charset="0"/>
                <a:cs typeface="Times New Roman" pitchFamily="18" charset="0"/>
              </a:rPr>
              <a:t>Students Participating in Assessment</a:t>
            </a:r>
          </a:p>
          <a:p>
            <a:r>
              <a:rPr lang="en-US" b="1" dirty="0" smtClean="0">
                <a:latin typeface="Comic Sans MS" pitchFamily="66" charset="0"/>
                <a:cs typeface="Times New Roman" pitchFamily="18" charset="0"/>
              </a:rPr>
              <a:t>Questions about content knowledge.</a:t>
            </a:r>
          </a:p>
          <a:p>
            <a:r>
              <a:rPr lang="en-US" b="1" dirty="0" smtClean="0">
                <a:latin typeface="Comic Sans MS" pitchFamily="66" charset="0"/>
                <a:cs typeface="Times New Roman" pitchFamily="18" charset="0"/>
              </a:rPr>
              <a:t>TEAMWORK &amp; COLABORATION QUESTIONS.</a:t>
            </a:r>
          </a:p>
          <a:p>
            <a:r>
              <a:rPr lang="en-US" b="1" dirty="0" smtClean="0">
                <a:latin typeface="Comic Sans MS" pitchFamily="66" charset="0"/>
                <a:cs typeface="Times New Roman" pitchFamily="18" charset="0"/>
              </a:rPr>
              <a:t>Questions about technology and communication.</a:t>
            </a:r>
          </a:p>
          <a:p>
            <a:r>
              <a:rPr lang="en-US" b="1" dirty="0" smtClean="0">
                <a:latin typeface="Comic Sans MS" pitchFamily="66" charset="0"/>
                <a:cs typeface="Times New Roman" pitchFamily="18" charset="0"/>
              </a:rPr>
              <a:t>Questions about technology and communication</a:t>
            </a:r>
          </a:p>
          <a:p>
            <a:pPr lvl="1">
              <a:buNone/>
            </a:pPr>
            <a:endParaRPr lang="en-US" dirty="0" smtClean="0">
              <a:latin typeface="Comic Sans MS" pitchFamily="66" charset="0"/>
            </a:endParaRPr>
          </a:p>
        </p:txBody>
      </p:sp>
      <p:pic>
        <p:nvPicPr>
          <p:cNvPr id="4" name="Picture 3" descr="pngegg.png"/>
          <p:cNvPicPr>
            <a:picLocks noChangeAspect="1"/>
          </p:cNvPicPr>
          <p:nvPr/>
        </p:nvPicPr>
        <p:blipFill>
          <a:blip r:embed="rId2"/>
          <a:stretch>
            <a:fillRect/>
          </a:stretch>
        </p:blipFill>
        <p:spPr>
          <a:xfrm>
            <a:off x="6795614" y="1429169"/>
            <a:ext cx="5396386" cy="5104981"/>
          </a:xfrm>
          <a:prstGeom prst="rect">
            <a:avLst/>
          </a:prstGeom>
        </p:spPr>
      </p:pic>
      <p:pic>
        <p:nvPicPr>
          <p:cNvPr id="5" name="Picture 4" descr="C:\Users\User\Dropbox\Jolly Phonics sales\logo sign contracts bank details etc\logo 2.png"/>
          <p:cNvPicPr/>
          <p:nvPr/>
        </p:nvPicPr>
        <p:blipFill rotWithShape="1">
          <a:blip r:embed="rId3">
            <a:extLst>
              <a:ext uri="{28A0092B-C50C-407E-A947-70E740481C1C}">
                <a14:useLocalDpi xmlns="" xmlns:a14="http://schemas.microsoft.com/office/drawing/2010/main" val="0"/>
              </a:ext>
            </a:extLst>
          </a:blip>
          <a:srcRect b="20807"/>
          <a:stretch/>
        </p:blipFill>
        <p:spPr bwMode="auto">
          <a:xfrm>
            <a:off x="0" y="0"/>
            <a:ext cx="2427704" cy="11808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cs typeface="Times New Roman" pitchFamily="18" charset="0"/>
              </a:rPr>
              <a:t>STEAM and Authentic Assessment</a:t>
            </a:r>
          </a:p>
        </p:txBody>
      </p:sp>
      <p:sp>
        <p:nvSpPr>
          <p:cNvPr id="3" name="Content Placeholder 2"/>
          <p:cNvSpPr>
            <a:spLocks noGrp="1"/>
          </p:cNvSpPr>
          <p:nvPr>
            <p:ph idx="1"/>
          </p:nvPr>
        </p:nvSpPr>
        <p:spPr>
          <a:xfrm>
            <a:off x="1351236" y="1986455"/>
            <a:ext cx="6381750" cy="3557095"/>
          </a:xfrm>
        </p:spPr>
        <p:txBody>
          <a:bodyPr>
            <a:normAutofit/>
          </a:bodyPr>
          <a:lstStyle/>
          <a:p>
            <a:pPr algn="just"/>
            <a:r>
              <a:rPr lang="en-US" dirty="0" smtClean="0">
                <a:latin typeface="Comic Sans MS" pitchFamily="66" charset="0"/>
              </a:rPr>
              <a:t>The success of this process of student learning discovery and reflection depends on authentic, well-designed assessment.</a:t>
            </a:r>
          </a:p>
          <a:p>
            <a:pPr algn="just"/>
            <a:r>
              <a:rPr lang="en-US" dirty="0" smtClean="0">
                <a:latin typeface="Comic Sans MS" pitchFamily="66" charset="0"/>
              </a:rPr>
              <a:t>The term "authentic assessment" refers to evaluations that consider not only topic knowledge but also extra abilities including creativity, teamwork, problem-solving, and invention.</a:t>
            </a:r>
            <a:endParaRPr lang="en-US"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descr="Authentic stamp stock vector. Illustration of rubber - 148305763"/>
          <p:cNvPicPr>
            <a:picLocks noChangeAspect="1" noChangeArrowheads="1"/>
          </p:cNvPicPr>
          <p:nvPr/>
        </p:nvPicPr>
        <p:blipFill>
          <a:blip r:embed="rId3"/>
          <a:srcRect/>
          <a:stretch>
            <a:fillRect/>
          </a:stretch>
        </p:blipFill>
        <p:spPr bwMode="auto">
          <a:xfrm>
            <a:off x="7982182" y="2301766"/>
            <a:ext cx="3999611" cy="27747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cs typeface="Times New Roman" pitchFamily="18" charset="0"/>
              </a:rPr>
              <a:t>STEAM and Authentic Assessment</a:t>
            </a:r>
          </a:p>
        </p:txBody>
      </p:sp>
      <p:sp>
        <p:nvSpPr>
          <p:cNvPr id="3" name="Content Placeholder 2"/>
          <p:cNvSpPr>
            <a:spLocks noGrp="1"/>
          </p:cNvSpPr>
          <p:nvPr>
            <p:ph idx="1"/>
          </p:nvPr>
        </p:nvSpPr>
        <p:spPr>
          <a:xfrm>
            <a:off x="1146285" y="1655379"/>
            <a:ext cx="6381750" cy="3557095"/>
          </a:xfrm>
        </p:spPr>
        <p:txBody>
          <a:bodyPr>
            <a:normAutofit/>
          </a:bodyPr>
          <a:lstStyle/>
          <a:p>
            <a:pPr algn="just"/>
            <a:r>
              <a:rPr lang="en-US" dirty="0" smtClean="0">
                <a:latin typeface="Comic Sans MS" pitchFamily="66" charset="0"/>
              </a:rPr>
              <a:t>In order to develop higher-order thinking skills, kids need to be pushed to think creatively and critically in STEAM activities. </a:t>
            </a:r>
          </a:p>
          <a:p>
            <a:pPr algn="just"/>
            <a:r>
              <a:rPr lang="en-US" dirty="0" smtClean="0">
                <a:latin typeface="Comic Sans MS" pitchFamily="66" charset="0"/>
              </a:rPr>
              <a:t>These skills include questioning, analyzing, evaluating, and extrapolating their plans, findings, and ideas.</a:t>
            </a:r>
            <a:endParaRPr lang="en-US"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3541" r="19961" b="20807"/>
          <a:stretch/>
        </p:blipFill>
        <p:spPr bwMode="auto">
          <a:xfrm>
            <a:off x="152400" y="0"/>
            <a:ext cx="1371600" cy="1180818"/>
          </a:xfrm>
          <a:prstGeom prst="rect">
            <a:avLst/>
          </a:prstGeom>
          <a:noFill/>
          <a:ln>
            <a:noFill/>
          </a:ln>
        </p:spPr>
      </p:pic>
      <p:sp>
        <p:nvSpPr>
          <p:cNvPr id="4" name="AutoShape 2" descr="Assessment Png Transparent Images Fr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descr="Authentic stamp stock vector. Illustration of rubber - 148305763"/>
          <p:cNvPicPr>
            <a:picLocks noChangeAspect="1" noChangeArrowheads="1"/>
          </p:cNvPicPr>
          <p:nvPr/>
        </p:nvPicPr>
        <p:blipFill>
          <a:blip r:embed="rId3"/>
          <a:srcRect/>
          <a:stretch>
            <a:fillRect/>
          </a:stretch>
        </p:blipFill>
        <p:spPr bwMode="auto">
          <a:xfrm>
            <a:off x="7649450" y="2070933"/>
            <a:ext cx="4332343" cy="300556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b="1" dirty="0" smtClean="0">
                <a:latin typeface="Comic Sans MS" pitchFamily="66" charset="0"/>
                <a:cs typeface="Times New Roman" pitchFamily="18" charset="0"/>
              </a:rPr>
              <a:t>Creating a Plan for Authentic Assessment</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3541" r="19961" b="20807"/>
          <a:stretch/>
        </p:blipFill>
        <p:spPr bwMode="auto">
          <a:xfrm>
            <a:off x="152400" y="0"/>
            <a:ext cx="1371600" cy="1180818"/>
          </a:xfrm>
          <a:prstGeom prst="rect">
            <a:avLst/>
          </a:prstGeom>
          <a:noFill/>
          <a:ln>
            <a:noFill/>
          </a:ln>
        </p:spPr>
      </p:pic>
      <p:sp>
        <p:nvSpPr>
          <p:cNvPr id="9" name="Rectangle 8"/>
          <p:cNvSpPr/>
          <p:nvPr/>
        </p:nvSpPr>
        <p:spPr>
          <a:xfrm>
            <a:off x="1439917" y="2299587"/>
            <a:ext cx="6963103" cy="3785652"/>
          </a:xfrm>
          <a:prstGeom prst="rect">
            <a:avLst/>
          </a:prstGeom>
        </p:spPr>
        <p:txBody>
          <a:bodyPr wrap="square">
            <a:spAutoFit/>
          </a:bodyPr>
          <a:lstStyle/>
          <a:p>
            <a:pPr algn="just">
              <a:buFont typeface="Arial" pitchFamily="34" charset="0"/>
              <a:buChar char="•"/>
            </a:pPr>
            <a:r>
              <a:rPr lang="en-US" sz="2400" dirty="0" smtClean="0">
                <a:latin typeface="Comic Sans MS" pitchFamily="66" charset="0"/>
              </a:rPr>
              <a:t>The quantity and caliber of the research</a:t>
            </a:r>
          </a:p>
          <a:p>
            <a:pPr algn="just"/>
            <a:endParaRPr lang="en-US" sz="2400" dirty="0" smtClean="0">
              <a:latin typeface="Comic Sans MS" pitchFamily="66" charset="0"/>
            </a:endParaRPr>
          </a:p>
          <a:p>
            <a:pPr algn="just">
              <a:buFont typeface="Arial" pitchFamily="34" charset="0"/>
              <a:buChar char="•"/>
            </a:pPr>
            <a:r>
              <a:rPr lang="en-US" sz="2400" dirty="0" smtClean="0">
                <a:latin typeface="Comic Sans MS" pitchFamily="66" charset="0"/>
              </a:rPr>
              <a:t>Student materials such as their storyboard, preliminary writing, and project vision.</a:t>
            </a:r>
          </a:p>
          <a:p>
            <a:pPr algn="just"/>
            <a:endParaRPr lang="en-US" sz="2400" dirty="0" smtClean="0">
              <a:latin typeface="Comic Sans MS" pitchFamily="66" charset="0"/>
            </a:endParaRPr>
          </a:p>
          <a:p>
            <a:pPr algn="just">
              <a:buFont typeface="Arial" pitchFamily="34" charset="0"/>
              <a:buChar char="•"/>
            </a:pPr>
            <a:r>
              <a:rPr lang="en-US" sz="2400" dirty="0" smtClean="0">
                <a:latin typeface="Comic Sans MS" pitchFamily="66" charset="0"/>
              </a:rPr>
              <a:t>Communication-related participation, such as group work</a:t>
            </a:r>
          </a:p>
          <a:p>
            <a:pPr algn="just"/>
            <a:endParaRPr lang="en-US" sz="2400" dirty="0" smtClean="0">
              <a:latin typeface="Comic Sans MS" pitchFamily="66" charset="0"/>
            </a:endParaRPr>
          </a:p>
          <a:p>
            <a:pPr algn="just">
              <a:buFont typeface="Arial" pitchFamily="34" charset="0"/>
              <a:buChar char="•"/>
            </a:pPr>
            <a:r>
              <a:rPr lang="en-US" sz="2400" dirty="0" smtClean="0">
                <a:latin typeface="Comic Sans MS" pitchFamily="66" charset="0"/>
              </a:rPr>
              <a:t>Dialogues, resource and idea sharing, cooperation, and teamwork</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0"/>
            <a:ext cx="10264774" cy="1752599"/>
          </a:xfrm>
        </p:spPr>
        <p:txBody>
          <a:bodyPr>
            <a:normAutofit/>
          </a:bodyPr>
          <a:lstStyle/>
          <a:p>
            <a:r>
              <a:rPr lang="en-US" sz="2800" b="1" dirty="0" smtClean="0">
                <a:latin typeface="Comic Sans MS" pitchFamily="66" charset="0"/>
                <a:cs typeface="Times New Roman" pitchFamily="18" charset="0"/>
              </a:rPr>
              <a:t>Let's examine each of the three basic types of evaluation utilized during the teaching and learning cycle:</a:t>
            </a:r>
          </a:p>
        </p:txBody>
      </p:sp>
      <p:pic>
        <p:nvPicPr>
          <p:cNvPr id="5" name="Picture 4"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3541" r="19961" b="20807"/>
          <a:stretch/>
        </p:blipFill>
        <p:spPr bwMode="auto">
          <a:xfrm>
            <a:off x="152400" y="0"/>
            <a:ext cx="1371600" cy="1180818"/>
          </a:xfrm>
          <a:prstGeom prst="rect">
            <a:avLst/>
          </a:prstGeom>
          <a:noFill/>
          <a:ln>
            <a:noFill/>
          </a:ln>
        </p:spPr>
      </p:pic>
      <p:sp>
        <p:nvSpPr>
          <p:cNvPr id="33794" name="AutoShape 2"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4 Phases of Inquiry-Based Learning: A Guide For Teac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Content Placeholder 9" descr="ASSESSMENT-SELECTION.jpg"/>
          <p:cNvPicPr>
            <a:picLocks noGrp="1" noChangeAspect="1"/>
          </p:cNvPicPr>
          <p:nvPr>
            <p:ph idx="1"/>
          </p:nvPr>
        </p:nvPicPr>
        <p:blipFill>
          <a:blip r:embed="rId3"/>
          <a:stretch>
            <a:fillRect/>
          </a:stretch>
        </p:blipFill>
        <p:spPr>
          <a:xfrm>
            <a:off x="3704897" y="1413642"/>
            <a:ext cx="5293902" cy="520787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192" y="0"/>
            <a:ext cx="10018713" cy="1198179"/>
          </a:xfrm>
        </p:spPr>
        <p:txBody>
          <a:bodyPr>
            <a:normAutofit fontScale="90000"/>
          </a:bodyPr>
          <a:lstStyle/>
          <a:p>
            <a:r>
              <a:rPr lang="en-US" b="1" cap="all" dirty="0" smtClean="0">
                <a:latin typeface="Comic Sans MS" pitchFamily="66" charset="0"/>
              </a:rPr>
              <a:t>Students Participating in Assessment</a:t>
            </a:r>
            <a:endParaRPr lang="en-US" b="1" cap="all" dirty="0">
              <a:latin typeface="Comic Sans MS" pitchFamily="66" charset="0"/>
            </a:endParaRPr>
          </a:p>
        </p:txBody>
      </p:sp>
      <p:pic>
        <p:nvPicPr>
          <p:cNvPr id="5" name="Picture 4"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3541" r="19961" b="20807"/>
          <a:stretch/>
        </p:blipFill>
        <p:spPr bwMode="auto">
          <a:xfrm>
            <a:off x="152400" y="0"/>
            <a:ext cx="1371600" cy="1180818"/>
          </a:xfrm>
          <a:prstGeom prst="rect">
            <a:avLst/>
          </a:prstGeom>
          <a:noFill/>
          <a:ln>
            <a:noFill/>
          </a:ln>
        </p:spPr>
      </p:pic>
      <p:sp>
        <p:nvSpPr>
          <p:cNvPr id="6" name="Content Placeholder 5"/>
          <p:cNvSpPr>
            <a:spLocks noGrp="1"/>
          </p:cNvSpPr>
          <p:nvPr>
            <p:ph idx="1"/>
          </p:nvPr>
        </p:nvSpPr>
        <p:spPr>
          <a:xfrm>
            <a:off x="1437015" y="1547648"/>
            <a:ext cx="5941248" cy="4269828"/>
          </a:xfrm>
        </p:spPr>
        <p:txBody>
          <a:bodyPr>
            <a:normAutofit/>
          </a:bodyPr>
          <a:lstStyle/>
          <a:p>
            <a:pPr algn="just"/>
            <a:r>
              <a:rPr lang="en-US" sz="2000" dirty="0" smtClean="0">
                <a:latin typeface="Comic Sans MS" pitchFamily="66" charset="0"/>
              </a:rPr>
              <a:t>Participating in project assessment with students increases motivation.</a:t>
            </a:r>
          </a:p>
          <a:p>
            <a:pPr algn="just"/>
            <a:r>
              <a:rPr lang="en-US" sz="2000" dirty="0" smtClean="0">
                <a:latin typeface="Comic Sans MS" pitchFamily="66" charset="0"/>
              </a:rPr>
              <a:t>Enhances meta-cognition and encourages learning with a purpose. It's a fantastic idea all around.</a:t>
            </a:r>
          </a:p>
          <a:p>
            <a:pPr algn="just"/>
            <a:r>
              <a:rPr lang="en-US" sz="2000" dirty="0" smtClean="0">
                <a:latin typeface="Comic Sans MS" pitchFamily="66" charset="0"/>
              </a:rPr>
              <a:t>When asked to evaluate their own performance, students develop the ability to identify their strengths and faults.</a:t>
            </a:r>
          </a:p>
          <a:p>
            <a:pPr algn="just"/>
            <a:r>
              <a:rPr lang="en-US" sz="2000" dirty="0" smtClean="0">
                <a:latin typeface="Comic Sans MS" pitchFamily="66" charset="0"/>
              </a:rPr>
              <a:t>They were able to choose where to concentrate their efforts in order to get the best results.</a:t>
            </a:r>
          </a:p>
        </p:txBody>
      </p:sp>
      <p:pic>
        <p:nvPicPr>
          <p:cNvPr id="8194" name="Picture 2" descr="How to Use Student Assessments in Your Classroom - TeachHUB"/>
          <p:cNvPicPr>
            <a:picLocks noChangeAspect="1" noChangeArrowheads="1"/>
          </p:cNvPicPr>
          <p:nvPr/>
        </p:nvPicPr>
        <p:blipFill>
          <a:blip r:embed="rId3"/>
          <a:srcRect/>
          <a:stretch>
            <a:fillRect/>
          </a:stretch>
        </p:blipFill>
        <p:spPr bwMode="auto">
          <a:xfrm>
            <a:off x="7838638" y="2002228"/>
            <a:ext cx="4080094" cy="28857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423" y="204952"/>
            <a:ext cx="10018713" cy="1066799"/>
          </a:xfrm>
        </p:spPr>
        <p:txBody>
          <a:bodyPr>
            <a:noAutofit/>
          </a:bodyPr>
          <a:lstStyle/>
          <a:p>
            <a:r>
              <a:rPr lang="en-US" sz="3200" b="1" dirty="0" smtClean="0">
                <a:latin typeface="Comic Sans MS" pitchFamily="66" charset="0"/>
              </a:rPr>
              <a:t>The following are some excellent illustrations of real evaluation questions for students:</a:t>
            </a:r>
            <a:endParaRPr lang="en-US" sz="3200" b="1" dirty="0">
              <a:latin typeface="Comic Sans MS" pitchFamily="66" charset="0"/>
            </a:endParaRPr>
          </a:p>
        </p:txBody>
      </p:sp>
      <p:sp>
        <p:nvSpPr>
          <p:cNvPr id="4" name="TextBox 3">
            <a:extLst>
              <a:ext uri="{FF2B5EF4-FFF2-40B4-BE49-F238E27FC236}">
                <a16:creationId xmlns="" xmlns:a16="http://schemas.microsoft.com/office/drawing/2014/main" id="{2B012011-1D22-A140-B2C5-4B851478B8D8}"/>
              </a:ext>
            </a:extLst>
          </p:cNvPr>
          <p:cNvSpPr txBox="1"/>
          <p:nvPr/>
        </p:nvSpPr>
        <p:spPr>
          <a:xfrm>
            <a:off x="5122985" y="1770185"/>
            <a:ext cx="184731" cy="369332"/>
          </a:xfrm>
          <a:prstGeom prst="rect">
            <a:avLst/>
          </a:prstGeom>
          <a:noFill/>
        </p:spPr>
        <p:txBody>
          <a:bodyPr wrap="none" rtlCol="0">
            <a:spAutoFit/>
          </a:bodyPr>
          <a:lstStyle/>
          <a:p>
            <a:endParaRPr lang="en-US" dirty="0"/>
          </a:p>
        </p:txBody>
      </p:sp>
      <p:pic>
        <p:nvPicPr>
          <p:cNvPr id="6" name="Picture 5" descr="C:\Users\User\Dropbox\Jolly Phonics sales\logo sign contracts bank details etc\logo 2.png"/>
          <p:cNvPicPr/>
          <p:nvPr/>
        </p:nvPicPr>
        <p:blipFill rotWithShape="1">
          <a:blip r:embed="rId2">
            <a:extLst>
              <a:ext uri="{28A0092B-C50C-407E-A947-70E740481C1C}">
                <a14:useLocalDpi xmlns="" xmlns:a14="http://schemas.microsoft.com/office/drawing/2010/main" val="0"/>
              </a:ext>
            </a:extLst>
          </a:blip>
          <a:srcRect l="26680" r="19961" b="20807"/>
          <a:stretch/>
        </p:blipFill>
        <p:spPr bwMode="auto">
          <a:xfrm>
            <a:off x="266700" y="0"/>
            <a:ext cx="1295400" cy="1180818"/>
          </a:xfrm>
          <a:prstGeom prst="rect">
            <a:avLst/>
          </a:prstGeom>
          <a:noFill/>
          <a:ln>
            <a:noFill/>
          </a:ln>
        </p:spPr>
      </p:pic>
      <p:sp>
        <p:nvSpPr>
          <p:cNvPr id="8" name="Content Placeholder 7"/>
          <p:cNvSpPr>
            <a:spLocks noGrp="1"/>
          </p:cNvSpPr>
          <p:nvPr>
            <p:ph idx="1"/>
          </p:nvPr>
        </p:nvSpPr>
        <p:spPr>
          <a:xfrm>
            <a:off x="1232062" y="1531881"/>
            <a:ext cx="10371360" cy="4790091"/>
          </a:xfrm>
        </p:spPr>
        <p:txBody>
          <a:bodyPr>
            <a:normAutofit/>
          </a:bodyPr>
          <a:lstStyle/>
          <a:p>
            <a:pPr algn="just"/>
            <a:r>
              <a:rPr lang="en-US" b="1" dirty="0" smtClean="0">
                <a:latin typeface="Comic Sans MS" pitchFamily="66" charset="0"/>
              </a:rPr>
              <a:t>Questions concerning subject matter expertise</a:t>
            </a:r>
            <a:r>
              <a:rPr lang="en-US" dirty="0" smtClean="0">
                <a:latin typeface="Comic Sans MS" pitchFamily="66" charset="0"/>
              </a:rPr>
              <a:t>:</a:t>
            </a:r>
          </a:p>
          <a:p>
            <a:pPr lvl="1" algn="just"/>
            <a:r>
              <a:rPr lang="en-US" dirty="0" smtClean="0">
                <a:latin typeface="Comic Sans MS" pitchFamily="66" charset="0"/>
              </a:rPr>
              <a:t>What did you find most fascinating about the project? </a:t>
            </a:r>
          </a:p>
          <a:p>
            <a:pPr lvl="1" algn="just"/>
            <a:r>
              <a:rPr lang="en-US" dirty="0" smtClean="0">
                <a:latin typeface="Comic Sans MS" pitchFamily="66" charset="0"/>
              </a:rPr>
              <a:t>Why?</a:t>
            </a:r>
          </a:p>
          <a:p>
            <a:pPr lvl="1" algn="just"/>
            <a:r>
              <a:rPr lang="en-US" dirty="0" smtClean="0">
                <a:latin typeface="Comic Sans MS" pitchFamily="66" charset="0"/>
              </a:rPr>
              <a:t>How much fresh information did you pick up while working on this project?</a:t>
            </a:r>
          </a:p>
          <a:p>
            <a:pPr lvl="1" algn="just"/>
            <a:r>
              <a:rPr lang="en-US" dirty="0" smtClean="0">
                <a:latin typeface="Comic Sans MS" pitchFamily="66" charset="0"/>
              </a:rPr>
              <a:t>More or less than you anticipated, did you learn?</a:t>
            </a:r>
          </a:p>
          <a:p>
            <a:pPr lvl="1" algn="just"/>
            <a:r>
              <a:rPr lang="en-US" dirty="0" smtClean="0">
                <a:latin typeface="Comic Sans MS" pitchFamily="66" charset="0"/>
              </a:rPr>
              <a:t>What three lessons stood out as the most significant or fascinating to you?</a:t>
            </a:r>
          </a:p>
          <a:p>
            <a:pPr lvl="1" algn="just"/>
            <a:r>
              <a:rPr lang="en-US" dirty="0" smtClean="0">
                <a:latin typeface="Comic Sans MS" pitchFamily="66" charset="0"/>
              </a:rPr>
              <a:t>What caught your eye?</a:t>
            </a:r>
          </a:p>
          <a:p>
            <a:pPr lvl="1" algn="just"/>
            <a:r>
              <a:rPr lang="en-US" dirty="0" smtClean="0">
                <a:latin typeface="Comic Sans MS" pitchFamily="66" charset="0"/>
              </a:rPr>
              <a:t>What else about the subject would you like to know?</a:t>
            </a:r>
          </a:p>
          <a:p>
            <a:pPr lvl="1" algn="just"/>
            <a:r>
              <a:rPr lang="en-US" dirty="0" smtClean="0">
                <a:latin typeface="Comic Sans MS" pitchFamily="66" charset="0"/>
              </a:rPr>
              <a:t>What you've learnt, how will you put it to use?</a:t>
            </a:r>
            <a:endParaRPr lang="en-US" dirty="0">
              <a:latin typeface="Comic Sans MS" pitchFamily="66" charset="0"/>
            </a:endParaRPr>
          </a:p>
        </p:txBody>
      </p:sp>
    </p:spTree>
    <p:extLst>
      <p:ext uri="{BB962C8B-B14F-4D97-AF65-F5344CB8AC3E}">
        <p14:creationId xmlns="" xmlns:p14="http://schemas.microsoft.com/office/powerpoint/2010/main" val="4155723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1932</TotalTime>
  <Words>557</Words>
  <Application>Microsoft Office PowerPoint</Application>
  <PresentationFormat>Custom</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Parallax</vt:lpstr>
      <vt:lpstr>Preschool Professional</vt:lpstr>
      <vt:lpstr>Course Content </vt:lpstr>
      <vt:lpstr>Course Objective</vt:lpstr>
      <vt:lpstr>STEAM and Authentic Assessment</vt:lpstr>
      <vt:lpstr>STEAM and Authentic Assessment</vt:lpstr>
      <vt:lpstr>Creating a Plan for Authentic Assessment</vt:lpstr>
      <vt:lpstr>Let's examine each of the three basic types of evaluation utilized during the teaching and learning cycle:</vt:lpstr>
      <vt:lpstr>Students Participating in Assessment</vt:lpstr>
      <vt:lpstr>The following are some excellent illustrations of real evaluation questions for students:</vt:lpstr>
      <vt:lpstr>TEAMWORK &amp; COLABORATION QUESTIONS.</vt:lpstr>
      <vt:lpstr>Questions about technology and communication.</vt:lpstr>
      <vt:lpstr>Slide 12</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Jolly Phonics Training Course</dc:title>
  <dc:creator>Administrator</dc:creator>
  <cp:lastModifiedBy>sa</cp:lastModifiedBy>
  <cp:revision>63</cp:revision>
  <dcterms:created xsi:type="dcterms:W3CDTF">2019-04-05T04:13:32Z</dcterms:created>
  <dcterms:modified xsi:type="dcterms:W3CDTF">2022-07-06T07:54:48Z</dcterms:modified>
</cp:coreProperties>
</file>