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67" r:id="rId3"/>
    <p:sldId id="270" r:id="rId4"/>
    <p:sldId id="271" r:id="rId5"/>
    <p:sldId id="289" r:id="rId6"/>
    <p:sldId id="288" r:id="rId7"/>
    <p:sldId id="287" r:id="rId8"/>
    <p:sldId id="280" r:id="rId9"/>
    <p:sldId id="281" r:id="rId10"/>
    <p:sldId id="290" r:id="rId11"/>
    <p:sldId id="291"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9928" autoAdjust="0"/>
    <p:restoredTop sz="94660"/>
  </p:normalViewPr>
  <p:slideViewPr>
    <p:cSldViewPr snapToGrid="0">
      <p:cViewPr>
        <p:scale>
          <a:sx n="60" d="100"/>
          <a:sy n="60" d="100"/>
        </p:scale>
        <p:origin x="-1482" y="-28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C787E-2743-42D0-B880-15F3202F04EF}" type="datetimeFigureOut">
              <a:rPr lang="en-US" smtClean="0"/>
              <a:pPr/>
              <a:t>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D5362-FF47-4C7A-BD47-26B8AFE9CCC6}" type="slidenum">
              <a:rPr lang="en-US" smtClean="0"/>
              <a:pPr/>
              <a:t>‹#›</a:t>
            </a:fld>
            <a:endParaRPr lang="en-US"/>
          </a:p>
        </p:txBody>
      </p:sp>
    </p:spTree>
    <p:extLst>
      <p:ext uri="{BB962C8B-B14F-4D97-AF65-F5344CB8AC3E}">
        <p14:creationId xmlns:p14="http://schemas.microsoft.com/office/powerpoint/2010/main" xmlns="" val="122331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7/6/2022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8477" y="0"/>
            <a:ext cx="8574622" cy="2616199"/>
          </a:xfrm>
        </p:spPr>
        <p:txBody>
          <a:bodyPr/>
          <a:lstStyle/>
          <a:p>
            <a:r>
              <a:rPr lang="en-US" b="1" dirty="0"/>
              <a:t>Preschool </a:t>
            </a:r>
            <a:r>
              <a:rPr lang="en-US" b="1" dirty="0" smtClean="0"/>
              <a:t>Professional</a:t>
            </a:r>
            <a:endParaRPr lang="en-US" b="1" dirty="0"/>
          </a:p>
        </p:txBody>
      </p:sp>
      <p:sp>
        <p:nvSpPr>
          <p:cNvPr id="3" name="Subtitle 2"/>
          <p:cNvSpPr>
            <a:spLocks noGrp="1"/>
          </p:cNvSpPr>
          <p:nvPr>
            <p:ph type="subTitle" idx="1"/>
          </p:nvPr>
        </p:nvSpPr>
        <p:spPr>
          <a:xfrm>
            <a:off x="4231599" y="3366960"/>
            <a:ext cx="6987645" cy="1388534"/>
          </a:xfrm>
        </p:spPr>
        <p:txBody>
          <a:bodyPr>
            <a:noAutofit/>
          </a:bodyPr>
          <a:lstStyle/>
          <a:p>
            <a:pPr algn="ctr"/>
            <a:r>
              <a:rPr lang="en-US" sz="2800" b="1" dirty="0">
                <a:latin typeface="Times New Roman" pitchFamily="18" charset="0"/>
                <a:cs typeface="Times New Roman" pitchFamily="18" charset="0"/>
              </a:rPr>
              <a:t>Module </a:t>
            </a:r>
            <a:r>
              <a:rPr lang="en-US" sz="2800" b="1" dirty="0" smtClean="0">
                <a:latin typeface="Times New Roman" pitchFamily="18" charset="0"/>
                <a:cs typeface="Times New Roman" pitchFamily="18" charset="0"/>
              </a:rPr>
              <a:t>1</a:t>
            </a:r>
            <a:endParaRPr lang="en-US" sz="28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Instructor-Sidra </a:t>
            </a:r>
            <a:r>
              <a:rPr lang="en-US" sz="2400" b="1" dirty="0" err="1" smtClean="0">
                <a:latin typeface="Times New Roman" pitchFamily="18" charset="0"/>
                <a:cs typeface="Times New Roman" pitchFamily="18" charset="0"/>
              </a:rPr>
              <a:t>Rauf</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Area- STEM/STEAM Education</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LESSON 4: </a:t>
            </a:r>
            <a:r>
              <a:rPr lang="en-US" sz="2400" b="1" cap="all" dirty="0" smtClean="0"/>
              <a:t>KEEP YOUR STEAM ROADMAP READY </a:t>
            </a:r>
            <a:r>
              <a:rPr lang="en-US" sz="2400" b="1" cap="all" dirty="0" smtClean="0"/>
              <a:t>part1</a:t>
            </a:r>
            <a:endParaRPr lang="en-US" sz="2400" b="1" cap="all" dirty="0" smtClean="0"/>
          </a:p>
          <a:p>
            <a:pPr algn="l"/>
            <a:endParaRPr lang="en-US" sz="2400" b="1" cap="all" dirty="0" smtClean="0"/>
          </a:p>
          <a:p>
            <a:pPr algn="ctr"/>
            <a:endParaRPr lang="en-US" sz="2400" b="1" dirty="0" smtClean="0">
              <a:latin typeface="Times New Roman" pitchFamily="18" charset="0"/>
              <a:cs typeface="Times New Roman" pitchFamily="18" charset="0"/>
            </a:endParaRPr>
          </a:p>
          <a:p>
            <a:pPr algn="ctr"/>
            <a:endParaRPr lang="en-US" sz="2000" b="1" dirty="0">
              <a:latin typeface="Times New Roman" pitchFamily="18" charset="0"/>
              <a:cs typeface="Times New Roman" pitchFamily="18" charset="0"/>
            </a:endParaRPr>
          </a:p>
        </p:txBody>
      </p:sp>
      <p:pic>
        <p:nvPicPr>
          <p:cNvPr id="4" name="Picture 3"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5703" r="24293" b="20807"/>
          <a:stretch/>
        </p:blipFill>
        <p:spPr bwMode="auto">
          <a:xfrm>
            <a:off x="299544" y="204951"/>
            <a:ext cx="1213945" cy="1180818"/>
          </a:xfrm>
          <a:prstGeom prst="rect">
            <a:avLst/>
          </a:prstGeom>
          <a:noFill/>
          <a:ln>
            <a:noFill/>
          </a:ln>
        </p:spPr>
      </p:pic>
    </p:spTree>
    <p:extLst>
      <p:ext uri="{BB962C8B-B14F-4D97-AF65-F5344CB8AC3E}">
        <p14:creationId xmlns:p14="http://schemas.microsoft.com/office/powerpoint/2010/main" xmlns="" val="10507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355" y="-457200"/>
            <a:ext cx="10264774" cy="1752599"/>
          </a:xfrm>
        </p:spPr>
        <p:txBody>
          <a:bodyPr>
            <a:normAutofit/>
          </a:bodyPr>
          <a:lstStyle/>
          <a:p>
            <a:r>
              <a:rPr lang="en-US" b="1" dirty="0" smtClean="0">
                <a:latin typeface="Comic Sans MS" pitchFamily="66" charset="0"/>
                <a:cs typeface="Times New Roman" pitchFamily="18" charset="0"/>
              </a:rPr>
              <a:t>INTERNAL STEAM </a:t>
            </a:r>
            <a:endParaRPr lang="en-US" b="1" dirty="0" smtClean="0">
              <a:latin typeface="Comic Sans MS" pitchFamily="66" charset="0"/>
              <a:cs typeface="Times New Roman" pitchFamily="18"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33794" name="AutoShape 2"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Content Placeholder 6"/>
          <p:cNvSpPr>
            <a:spLocks noGrp="1"/>
          </p:cNvSpPr>
          <p:nvPr>
            <p:ph idx="1"/>
          </p:nvPr>
        </p:nvSpPr>
        <p:spPr/>
        <p:txBody>
          <a:bodyPr/>
          <a:lstStyle/>
          <a:p>
            <a:endParaRPr lang="en-US"/>
          </a:p>
        </p:txBody>
      </p:sp>
      <p:pic>
        <p:nvPicPr>
          <p:cNvPr id="35842" name="Picture 2"/>
          <p:cNvPicPr>
            <a:picLocks noChangeAspect="1" noChangeArrowheads="1"/>
          </p:cNvPicPr>
          <p:nvPr/>
        </p:nvPicPr>
        <p:blipFill>
          <a:blip r:embed="rId3"/>
          <a:srcRect l="9451" t="18319" r="32872" b="22414"/>
          <a:stretch>
            <a:fillRect/>
          </a:stretch>
        </p:blipFill>
        <p:spPr bwMode="auto">
          <a:xfrm>
            <a:off x="1355833" y="1008993"/>
            <a:ext cx="9774621" cy="56471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355" y="-457200"/>
            <a:ext cx="10264774" cy="1752599"/>
          </a:xfrm>
        </p:spPr>
        <p:txBody>
          <a:bodyPr>
            <a:normAutofit/>
          </a:bodyPr>
          <a:lstStyle/>
          <a:p>
            <a:r>
              <a:rPr lang="en-US" b="1" dirty="0" smtClean="0">
                <a:latin typeface="Comic Sans MS" pitchFamily="66" charset="0"/>
                <a:cs typeface="Times New Roman" pitchFamily="18" charset="0"/>
              </a:rPr>
              <a:t>INTEGRATED STEAM </a:t>
            </a:r>
            <a:endParaRPr lang="en-US" b="1" dirty="0" smtClean="0">
              <a:latin typeface="Comic Sans MS" pitchFamily="66" charset="0"/>
              <a:cs typeface="Times New Roman" pitchFamily="18"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33794" name="AutoShape 2"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6" name="Picture 2"/>
          <p:cNvPicPr>
            <a:picLocks noChangeAspect="1" noChangeArrowheads="1"/>
          </p:cNvPicPr>
          <p:nvPr/>
        </p:nvPicPr>
        <p:blipFill>
          <a:blip r:embed="rId3"/>
          <a:srcRect l="9693" t="15086" r="33115" b="15948"/>
          <a:stretch>
            <a:fillRect/>
          </a:stretch>
        </p:blipFill>
        <p:spPr bwMode="auto">
          <a:xfrm>
            <a:off x="1686910" y="677917"/>
            <a:ext cx="8734097" cy="5921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9061" y="2838450"/>
            <a:ext cx="10018713" cy="1752599"/>
          </a:xfrm>
        </p:spPr>
        <p:txBody>
          <a:bodyPr>
            <a:normAutofit/>
          </a:bodyPr>
          <a:lstStyle/>
          <a:p>
            <a:r>
              <a:rPr lang="en-US" sz="9600" b="1" dirty="0" smtClean="0"/>
              <a:t>Thank You</a:t>
            </a:r>
            <a:endParaRPr lang="en-US" sz="9600" b="1" dirty="0"/>
          </a:p>
        </p:txBody>
      </p:sp>
      <p:pic>
        <p:nvPicPr>
          <p:cNvPr id="3" name="Picture 2"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spTree>
    <p:extLst>
      <p:ext uri="{BB962C8B-B14F-4D97-AF65-F5344CB8AC3E}">
        <p14:creationId xmlns:p14="http://schemas.microsoft.com/office/powerpoint/2010/main" xmlns="" val="4062779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1" y="266700"/>
            <a:ext cx="10018713" cy="1752599"/>
          </a:xfrm>
        </p:spPr>
        <p:txBody>
          <a:bodyPr/>
          <a:lstStyle/>
          <a:p>
            <a:r>
              <a:rPr lang="en-US" b="1" dirty="0" smtClean="0">
                <a:latin typeface="Comic Sans MS" pitchFamily="66" charset="0"/>
              </a:rPr>
              <a:t>Course Content </a:t>
            </a:r>
            <a:endParaRPr lang="en-US" b="1" dirty="0">
              <a:latin typeface="Comic Sans MS" pitchFamily="66" charset="0"/>
            </a:endParaRPr>
          </a:p>
        </p:txBody>
      </p:sp>
      <p:sp>
        <p:nvSpPr>
          <p:cNvPr id="3" name="Content Placeholder 2"/>
          <p:cNvSpPr>
            <a:spLocks noGrp="1"/>
          </p:cNvSpPr>
          <p:nvPr>
            <p:ph idx="1"/>
          </p:nvPr>
        </p:nvSpPr>
        <p:spPr>
          <a:xfrm>
            <a:off x="1427161" y="2000251"/>
            <a:ext cx="5730384" cy="4164066"/>
          </a:xfrm>
        </p:spPr>
        <p:txBody>
          <a:bodyPr>
            <a:normAutofit/>
          </a:bodyPr>
          <a:lstStyle/>
          <a:p>
            <a:r>
              <a:rPr lang="en-US" b="1" dirty="0" smtClean="0">
                <a:latin typeface="Comic Sans MS" pitchFamily="66" charset="0"/>
                <a:cs typeface="Times New Roman" pitchFamily="18" charset="0"/>
              </a:rPr>
              <a:t>Create a roadmap for STEAM integration &amp; Development of a STEAM road map</a:t>
            </a:r>
            <a:r>
              <a:rPr lang="en-US" b="1" dirty="0" smtClean="0">
                <a:latin typeface="Comic Sans MS" pitchFamily="66" charset="0"/>
                <a:cs typeface="Times New Roman" pitchFamily="18" charset="0"/>
              </a:rPr>
              <a:t>.</a:t>
            </a:r>
          </a:p>
          <a:p>
            <a:r>
              <a:rPr lang="en-US" b="1" dirty="0" smtClean="0">
                <a:latin typeface="Comic Sans MS" pitchFamily="66" charset="0"/>
                <a:cs typeface="Times New Roman" pitchFamily="18" charset="0"/>
              </a:rPr>
              <a:t>STEAM Technology </a:t>
            </a:r>
            <a:r>
              <a:rPr lang="en-US" b="1" dirty="0" smtClean="0">
                <a:latin typeface="Comic Sans MS" pitchFamily="66" charset="0"/>
                <a:cs typeface="Times New Roman" pitchFamily="18" charset="0"/>
              </a:rPr>
              <a:t>Integration</a:t>
            </a:r>
          </a:p>
          <a:p>
            <a:r>
              <a:rPr lang="en-US" b="1" dirty="0" smtClean="0">
                <a:latin typeface="Comic Sans MS" pitchFamily="66" charset="0"/>
                <a:cs typeface="Times New Roman" pitchFamily="18" charset="0"/>
              </a:rPr>
              <a:t>External STEAM</a:t>
            </a:r>
            <a:endParaRPr lang="en-US" b="1" dirty="0" smtClean="0">
              <a:latin typeface="Comic Sans MS" pitchFamily="66" charset="0"/>
              <a:cs typeface="Times New Roman" pitchFamily="18" charset="0"/>
            </a:endParaRPr>
          </a:p>
          <a:p>
            <a:r>
              <a:rPr lang="en-US" b="1" dirty="0" smtClean="0">
                <a:latin typeface="Comic Sans MS" pitchFamily="66" charset="0"/>
                <a:cs typeface="Times New Roman" pitchFamily="18" charset="0"/>
              </a:rPr>
              <a:t>Internal STEAM </a:t>
            </a:r>
          </a:p>
          <a:p>
            <a:endParaRPr lang="en-US" b="1" dirty="0" smtClean="0">
              <a:latin typeface="Comic Sans MS" pitchFamily="66" charset="0"/>
              <a:cs typeface="Times New Roman" pitchFamily="18" charset="0"/>
            </a:endParaRPr>
          </a:p>
        </p:txBody>
      </p:sp>
      <p:sp>
        <p:nvSpPr>
          <p:cNvPr id="4" name="TextBox 3">
            <a:extLst>
              <a:ext uri="{FF2B5EF4-FFF2-40B4-BE49-F238E27FC236}">
                <a16:creationId xmlns:a16="http://schemas.microsoft.com/office/drawing/2014/main" xmlns="" id="{2B012011-1D22-A140-B2C5-4B851478B8D8}"/>
              </a:ext>
            </a:extLst>
          </p:cNvPr>
          <p:cNvSpPr txBox="1"/>
          <p:nvPr/>
        </p:nvSpPr>
        <p:spPr>
          <a:xfrm>
            <a:off x="5122985" y="1770185"/>
            <a:ext cx="184731" cy="369332"/>
          </a:xfrm>
          <a:prstGeom prst="rect">
            <a:avLst/>
          </a:prstGeom>
          <a:noFill/>
        </p:spPr>
        <p:txBody>
          <a:bodyPr wrap="none" rtlCol="0">
            <a:spAutoFit/>
          </a:bodyPr>
          <a:lstStyle/>
          <a:p>
            <a:endParaRPr lang="en-US" dirty="0"/>
          </a:p>
        </p:txBody>
      </p:sp>
      <p:pic>
        <p:nvPicPr>
          <p:cNvPr id="5" name="Picture 4" descr="kisspng-content-marketing-social-video-marketing-video-pro-in-maintenance-5adadb1d0e0a75.3759494215242923810575.png"/>
          <p:cNvPicPr>
            <a:picLocks noChangeAspect="1"/>
          </p:cNvPicPr>
          <p:nvPr/>
        </p:nvPicPr>
        <p:blipFill>
          <a:blip r:embed="rId2"/>
          <a:stretch>
            <a:fillRect/>
          </a:stretch>
        </p:blipFill>
        <p:spPr>
          <a:xfrm>
            <a:off x="6736259" y="1402346"/>
            <a:ext cx="5055691" cy="4541253"/>
          </a:xfrm>
          <a:prstGeom prst="rect">
            <a:avLst/>
          </a:prstGeom>
        </p:spPr>
      </p:pic>
      <p:pic>
        <p:nvPicPr>
          <p:cNvPr id="6" name="Picture 5" descr="C:\Users\User\Dropbox\Jolly Phonics sales\logo sign contracts bank details etc\logo 2.png"/>
          <p:cNvPicPr/>
          <p:nvPr/>
        </p:nvPicPr>
        <p:blipFill rotWithShape="1">
          <a:blip r:embed="rId3">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spTree>
    <p:extLst>
      <p:ext uri="{BB962C8B-B14F-4D97-AF65-F5344CB8AC3E}">
        <p14:creationId xmlns:p14="http://schemas.microsoft.com/office/powerpoint/2010/main" xmlns="" val="4155723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261" y="590551"/>
            <a:ext cx="10018713" cy="781050"/>
          </a:xfrm>
        </p:spPr>
        <p:txBody>
          <a:bodyPr/>
          <a:lstStyle/>
          <a:p>
            <a:r>
              <a:rPr lang="en-US" b="1" dirty="0" smtClean="0">
                <a:latin typeface="Comic Sans MS" pitchFamily="66" charset="0"/>
              </a:rPr>
              <a:t>Course Objective</a:t>
            </a:r>
            <a:endParaRPr lang="en-US" b="1" dirty="0">
              <a:latin typeface="Comic Sans MS" pitchFamily="66" charset="0"/>
            </a:endParaRPr>
          </a:p>
        </p:txBody>
      </p:sp>
      <p:sp>
        <p:nvSpPr>
          <p:cNvPr id="3" name="Content Placeholder 2"/>
          <p:cNvSpPr>
            <a:spLocks noGrp="1"/>
          </p:cNvSpPr>
          <p:nvPr>
            <p:ph idx="1"/>
          </p:nvPr>
        </p:nvSpPr>
        <p:spPr>
          <a:xfrm>
            <a:off x="1274760" y="2343148"/>
            <a:ext cx="6292687" cy="3663513"/>
          </a:xfrm>
        </p:spPr>
        <p:txBody>
          <a:bodyPr>
            <a:normAutofit fontScale="77500" lnSpcReduction="20000"/>
          </a:bodyPr>
          <a:lstStyle/>
          <a:p>
            <a:pPr>
              <a:buFont typeface="Wingdings" pitchFamily="2" charset="2"/>
              <a:buChar char="q"/>
            </a:pPr>
            <a:r>
              <a:rPr lang="en-US" sz="3600" b="1" dirty="0" smtClean="0">
                <a:latin typeface="Comic Sans MS" pitchFamily="66" charset="0"/>
              </a:rPr>
              <a:t>This course will enable you to</a:t>
            </a:r>
            <a:r>
              <a:rPr lang="en-US" sz="3600" b="1" dirty="0" smtClean="0">
                <a:latin typeface="Comic Sans MS" pitchFamily="66" charset="0"/>
              </a:rPr>
              <a:t>:</a:t>
            </a:r>
          </a:p>
          <a:p>
            <a:pPr>
              <a:lnSpc>
                <a:spcPct val="220000"/>
              </a:lnSpc>
            </a:pPr>
            <a:r>
              <a:rPr lang="en-US" sz="2200" dirty="0" smtClean="0">
                <a:latin typeface="Comic Sans MS" pitchFamily="66" charset="0"/>
                <a:cs typeface="Times New Roman" pitchFamily="18" charset="0"/>
              </a:rPr>
              <a:t>Create a roadmap for STEAM integration &amp; Development of a STEAM road map.</a:t>
            </a:r>
          </a:p>
          <a:p>
            <a:pPr>
              <a:lnSpc>
                <a:spcPct val="220000"/>
              </a:lnSpc>
            </a:pPr>
            <a:r>
              <a:rPr lang="en-US" sz="2200" dirty="0" smtClean="0">
                <a:latin typeface="Comic Sans MS" pitchFamily="66" charset="0"/>
                <a:cs typeface="Times New Roman" pitchFamily="18" charset="0"/>
              </a:rPr>
              <a:t>STEAM Technology Integration</a:t>
            </a:r>
          </a:p>
          <a:p>
            <a:pPr>
              <a:lnSpc>
                <a:spcPct val="220000"/>
              </a:lnSpc>
            </a:pPr>
            <a:r>
              <a:rPr lang="en-US" sz="2200" dirty="0" smtClean="0">
                <a:latin typeface="Comic Sans MS" pitchFamily="66" charset="0"/>
                <a:cs typeface="Times New Roman" pitchFamily="18" charset="0"/>
              </a:rPr>
              <a:t>Internal STEAM </a:t>
            </a:r>
          </a:p>
          <a:p>
            <a:pPr>
              <a:lnSpc>
                <a:spcPct val="220000"/>
              </a:lnSpc>
            </a:pPr>
            <a:r>
              <a:rPr lang="en-US" sz="2200" dirty="0" smtClean="0">
                <a:latin typeface="Comic Sans MS" pitchFamily="66" charset="0"/>
                <a:cs typeface="Times New Roman" pitchFamily="18" charset="0"/>
              </a:rPr>
              <a:t>External STEAM</a:t>
            </a:r>
          </a:p>
          <a:p>
            <a:pPr>
              <a:buFont typeface="Wingdings" pitchFamily="2" charset="2"/>
              <a:buChar char="q"/>
            </a:pPr>
            <a:endParaRPr lang="en-US" sz="3600" b="1" dirty="0" smtClean="0">
              <a:latin typeface="Comic Sans MS" pitchFamily="66" charset="0"/>
            </a:endParaRPr>
          </a:p>
          <a:p>
            <a:pPr lvl="1">
              <a:buNone/>
            </a:pPr>
            <a:endParaRPr lang="en-US" dirty="0" smtClean="0">
              <a:latin typeface="Comic Sans MS" pitchFamily="66" charset="0"/>
            </a:endParaRPr>
          </a:p>
        </p:txBody>
      </p:sp>
      <p:pic>
        <p:nvPicPr>
          <p:cNvPr id="4" name="Picture 3" descr="pngegg.png"/>
          <p:cNvPicPr>
            <a:picLocks noChangeAspect="1"/>
          </p:cNvPicPr>
          <p:nvPr/>
        </p:nvPicPr>
        <p:blipFill>
          <a:blip r:embed="rId2"/>
          <a:stretch>
            <a:fillRect/>
          </a:stretch>
        </p:blipFill>
        <p:spPr>
          <a:xfrm>
            <a:off x="6795614" y="1429169"/>
            <a:ext cx="5396386" cy="5104981"/>
          </a:xfrm>
          <a:prstGeom prst="rect">
            <a:avLst/>
          </a:prstGeom>
        </p:spPr>
      </p:pic>
      <p:pic>
        <p:nvPicPr>
          <p:cNvPr id="5" name="Picture 4" descr="C:\Users\User\Dropbox\Jolly Phonics sales\logo sign contracts bank details etc\logo 2.png"/>
          <p:cNvPicPr/>
          <p:nvPr/>
        </p:nvPicPr>
        <p:blipFill rotWithShape="1">
          <a:blip r:embed="rId3">
            <a:extLst>
              <a:ext uri="{28A0092B-C50C-407E-A947-70E740481C1C}">
                <a14:useLocalDpi xmlns:a14="http://schemas.microsoft.com/office/drawing/2010/main" xmlns="" val="0"/>
              </a:ext>
            </a:extLst>
          </a:blip>
          <a:srcRect b="20807"/>
          <a:stretch/>
        </p:blipFill>
        <p:spPr bwMode="auto">
          <a:xfrm>
            <a:off x="0" y="0"/>
            <a:ext cx="2427704" cy="118081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r>
              <a:rPr lang="en-US" b="1" dirty="0" smtClean="0">
                <a:latin typeface="Comic Sans MS" pitchFamily="66" charset="0"/>
                <a:cs typeface="Times New Roman" pitchFamily="18" charset="0"/>
              </a:rPr>
              <a:t>Create a roadmap for STEAM integration</a:t>
            </a:r>
            <a:endParaRPr lang="en-US" b="1" dirty="0" smtClean="0">
              <a:latin typeface="Comic Sans MS" pitchFamily="66" charset="0"/>
              <a:cs typeface="Times New Roman" pitchFamily="18" charset="0"/>
            </a:endParaRPr>
          </a:p>
        </p:txBody>
      </p:sp>
      <p:sp>
        <p:nvSpPr>
          <p:cNvPr id="3" name="Content Placeholder 2"/>
          <p:cNvSpPr>
            <a:spLocks noGrp="1"/>
          </p:cNvSpPr>
          <p:nvPr>
            <p:ph idx="1"/>
          </p:nvPr>
        </p:nvSpPr>
        <p:spPr>
          <a:xfrm>
            <a:off x="1098985" y="1954925"/>
            <a:ext cx="6381750" cy="3557095"/>
          </a:xfrm>
        </p:spPr>
        <p:txBody>
          <a:bodyPr>
            <a:normAutofit/>
          </a:bodyPr>
          <a:lstStyle/>
          <a:p>
            <a:pPr algn="just"/>
            <a:r>
              <a:rPr lang="en-US" sz="1600" dirty="0" smtClean="0">
                <a:latin typeface="Comic Sans MS" pitchFamily="66" charset="0"/>
              </a:rPr>
              <a:t>The road map for attaining the academic objectives of teachers and students is an effective, </a:t>
            </a:r>
            <a:r>
              <a:rPr lang="en-US" sz="1600" dirty="0" smtClean="0">
                <a:latin typeface="Comic Sans MS" pitchFamily="66" charset="0"/>
              </a:rPr>
              <a:t>scaffold </a:t>
            </a:r>
            <a:r>
              <a:rPr lang="en-US" sz="1600" dirty="0" smtClean="0">
                <a:latin typeface="Comic Sans MS" pitchFamily="66" charset="0"/>
              </a:rPr>
              <a:t>lesson </a:t>
            </a:r>
            <a:r>
              <a:rPr lang="en-US" sz="1600" dirty="0" smtClean="0">
                <a:latin typeface="Comic Sans MS" pitchFamily="66" charset="0"/>
              </a:rPr>
              <a:t>plan.</a:t>
            </a:r>
          </a:p>
          <a:p>
            <a:pPr algn="just"/>
            <a:r>
              <a:rPr lang="en-US" sz="1600" dirty="0" smtClean="0">
                <a:latin typeface="Comic Sans MS" pitchFamily="66" charset="0"/>
              </a:rPr>
              <a:t>We now examine how to organize and incorporate several STEAM lessons into a year's worth of lesson plans</a:t>
            </a:r>
            <a:r>
              <a:rPr lang="en-US" sz="1600" dirty="0" smtClean="0">
                <a:latin typeface="Comic Sans MS" pitchFamily="66" charset="0"/>
              </a:rPr>
              <a:t>.</a:t>
            </a:r>
          </a:p>
          <a:p>
            <a:pPr algn="just"/>
            <a:r>
              <a:rPr lang="en-US" sz="1600" dirty="0" smtClean="0">
                <a:latin typeface="Comic Sans MS" pitchFamily="66" charset="0"/>
              </a:rPr>
              <a:t>A roadmap is essential for planning the integration of STEAM lessons into the curriculum to enhance the delivery of </a:t>
            </a:r>
            <a:r>
              <a:rPr lang="en-US" sz="1600" dirty="0" smtClean="0">
                <a:latin typeface="Comic Sans MS" pitchFamily="66" charset="0"/>
              </a:rPr>
              <a:t>knowledge. </a:t>
            </a:r>
          </a:p>
          <a:p>
            <a:pPr algn="just"/>
            <a:r>
              <a:rPr lang="en-US" sz="1600" dirty="0" smtClean="0">
                <a:latin typeface="Comic Sans MS" pitchFamily="66" charset="0"/>
              </a:rPr>
              <a:t>Skill </a:t>
            </a:r>
            <a:r>
              <a:rPr lang="en-US" sz="1600" dirty="0" smtClean="0">
                <a:latin typeface="Comic Sans MS" pitchFamily="66" charset="0"/>
              </a:rPr>
              <a:t>development based on the main learning objectives and standards.</a:t>
            </a:r>
            <a:endParaRPr lang="en-US" sz="1600" dirty="0">
              <a:latin typeface="Comic Sans MS" pitchFamily="66"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4" name="AutoShape 2" descr="Assessment Png Transparent Images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pngwing.com (8).png"/>
          <p:cNvPicPr>
            <a:picLocks noChangeAspect="1"/>
          </p:cNvPicPr>
          <p:nvPr/>
        </p:nvPicPr>
        <p:blipFill>
          <a:blip r:embed="rId3"/>
          <a:stretch>
            <a:fillRect/>
          </a:stretch>
        </p:blipFill>
        <p:spPr>
          <a:xfrm>
            <a:off x="7429500" y="2095500"/>
            <a:ext cx="4762500" cy="4762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fontScale="90000"/>
          </a:bodyPr>
          <a:lstStyle/>
          <a:p>
            <a:r>
              <a:rPr lang="en-US" b="1" dirty="0" smtClean="0">
                <a:latin typeface="Comic Sans MS" pitchFamily="66" charset="0"/>
                <a:cs typeface="Times New Roman" pitchFamily="18" charset="0"/>
              </a:rPr>
              <a:t>Building a STEAM Roadmap entails creating a framework with the following goals:</a:t>
            </a:r>
            <a:endParaRPr lang="en-US" b="1" dirty="0" smtClean="0">
              <a:latin typeface="Comic Sans MS" pitchFamily="66" charset="0"/>
              <a:cs typeface="Times New Roman" pitchFamily="18" charset="0"/>
            </a:endParaRPr>
          </a:p>
        </p:txBody>
      </p:sp>
      <p:sp>
        <p:nvSpPr>
          <p:cNvPr id="3" name="Content Placeholder 2"/>
          <p:cNvSpPr>
            <a:spLocks noGrp="1"/>
          </p:cNvSpPr>
          <p:nvPr>
            <p:ph idx="1"/>
          </p:nvPr>
        </p:nvSpPr>
        <p:spPr>
          <a:xfrm>
            <a:off x="1098985" y="1954925"/>
            <a:ext cx="6381750" cy="3557095"/>
          </a:xfrm>
        </p:spPr>
        <p:txBody>
          <a:bodyPr>
            <a:normAutofit/>
          </a:bodyPr>
          <a:lstStyle/>
          <a:p>
            <a:pPr algn="just">
              <a:lnSpc>
                <a:spcPct val="250000"/>
              </a:lnSpc>
            </a:pPr>
            <a:r>
              <a:rPr lang="en-US" sz="1600" dirty="0" smtClean="0">
                <a:latin typeface="Comic Sans MS" pitchFamily="66" charset="0"/>
              </a:rPr>
              <a:t>Verify your STEAM objectives and involvement</a:t>
            </a:r>
            <a:r>
              <a:rPr lang="en-US" sz="1600" dirty="0" smtClean="0">
                <a:latin typeface="Comic Sans MS" pitchFamily="66" charset="0"/>
              </a:rPr>
              <a:t>.</a:t>
            </a:r>
          </a:p>
          <a:p>
            <a:pPr algn="just">
              <a:lnSpc>
                <a:spcPct val="250000"/>
              </a:lnSpc>
            </a:pPr>
            <a:r>
              <a:rPr lang="en-US" sz="1600" dirty="0" smtClean="0">
                <a:latin typeface="Comic Sans MS" pitchFamily="66" charset="0"/>
              </a:rPr>
              <a:t>Draw </a:t>
            </a:r>
            <a:r>
              <a:rPr lang="en-US" sz="1600" dirty="0" smtClean="0">
                <a:latin typeface="Comic Sans MS" pitchFamily="66" charset="0"/>
              </a:rPr>
              <a:t>attention to the difficult subjects in your curriculum and use them as focal points for additional STEAM courses that will help the lessons you offer to be more effective</a:t>
            </a:r>
            <a:r>
              <a:rPr lang="en-US" sz="1600" dirty="0" smtClean="0">
                <a:latin typeface="Comic Sans MS" pitchFamily="66" charset="0"/>
              </a:rPr>
              <a:t>.</a:t>
            </a:r>
          </a:p>
          <a:p>
            <a:pPr algn="just">
              <a:lnSpc>
                <a:spcPct val="250000"/>
              </a:lnSpc>
            </a:pPr>
            <a:r>
              <a:rPr lang="en-US" sz="1600" dirty="0" smtClean="0">
                <a:latin typeface="Comic Sans MS" pitchFamily="66" charset="0"/>
              </a:rPr>
              <a:t>Make </a:t>
            </a:r>
            <a:r>
              <a:rPr lang="en-US" sz="1600" dirty="0" smtClean="0">
                <a:latin typeface="Comic Sans MS" pitchFamily="66" charset="0"/>
              </a:rPr>
              <a:t>a schedule for the development of the program.</a:t>
            </a:r>
            <a:endParaRPr lang="en-US" sz="1600" dirty="0">
              <a:latin typeface="Comic Sans MS" pitchFamily="66"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4" name="AutoShape 2" descr="Assessment Png Transparent Images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pngwing.com (8).png"/>
          <p:cNvPicPr>
            <a:picLocks noChangeAspect="1"/>
          </p:cNvPicPr>
          <p:nvPr/>
        </p:nvPicPr>
        <p:blipFill>
          <a:blip r:embed="rId3"/>
          <a:stretch>
            <a:fillRect/>
          </a:stretch>
        </p:blipFill>
        <p:spPr>
          <a:xfrm>
            <a:off x="7429500" y="2095500"/>
            <a:ext cx="4762500" cy="4762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fontScale="90000"/>
          </a:bodyPr>
          <a:lstStyle/>
          <a:p>
            <a:r>
              <a:rPr lang="en-US" b="1" dirty="0" smtClean="0">
                <a:latin typeface="Comic Sans MS" pitchFamily="66" charset="0"/>
                <a:cs typeface="Times New Roman" pitchFamily="18" charset="0"/>
              </a:rPr>
              <a:t>Building a STEAM Roadmap entails creating a framework with the following goals:</a:t>
            </a:r>
            <a:endParaRPr lang="en-US" b="1" dirty="0" smtClean="0">
              <a:latin typeface="Comic Sans MS" pitchFamily="66" charset="0"/>
              <a:cs typeface="Times New Roman" pitchFamily="18" charset="0"/>
            </a:endParaRPr>
          </a:p>
        </p:txBody>
      </p:sp>
      <p:sp>
        <p:nvSpPr>
          <p:cNvPr id="3" name="Content Placeholder 2"/>
          <p:cNvSpPr>
            <a:spLocks noGrp="1"/>
          </p:cNvSpPr>
          <p:nvPr>
            <p:ph idx="1"/>
          </p:nvPr>
        </p:nvSpPr>
        <p:spPr>
          <a:xfrm>
            <a:off x="1587716" y="1923394"/>
            <a:ext cx="6381750" cy="3557095"/>
          </a:xfrm>
        </p:spPr>
        <p:txBody>
          <a:bodyPr>
            <a:noAutofit/>
          </a:bodyPr>
          <a:lstStyle/>
          <a:p>
            <a:pPr algn="just">
              <a:lnSpc>
                <a:spcPct val="250000"/>
              </a:lnSpc>
            </a:pPr>
            <a:r>
              <a:rPr lang="en-US" sz="1600" dirty="0" smtClean="0">
                <a:latin typeface="Comic Sans MS" pitchFamily="66" charset="0"/>
              </a:rPr>
              <a:t>Make sure teachers have the time and resources they require to conduct lessons effectively</a:t>
            </a:r>
            <a:r>
              <a:rPr lang="en-US" sz="1600" dirty="0" smtClean="0">
                <a:latin typeface="Comic Sans MS" pitchFamily="66" charset="0"/>
              </a:rPr>
              <a:t>.</a:t>
            </a:r>
          </a:p>
          <a:p>
            <a:pPr algn="just">
              <a:lnSpc>
                <a:spcPct val="250000"/>
              </a:lnSpc>
            </a:pPr>
            <a:r>
              <a:rPr lang="en-US" sz="1600" dirty="0" smtClean="0">
                <a:latin typeface="Comic Sans MS" pitchFamily="66" charset="0"/>
              </a:rPr>
              <a:t>Prepare </a:t>
            </a:r>
            <a:r>
              <a:rPr lang="en-US" sz="1600" dirty="0" smtClean="0">
                <a:latin typeface="Comic Sans MS" pitchFamily="66" charset="0"/>
              </a:rPr>
              <a:t>your classroom (or institution) for STEAM</a:t>
            </a:r>
            <a:r>
              <a:rPr lang="en-US" sz="1600" dirty="0" smtClean="0">
                <a:latin typeface="Comic Sans MS" pitchFamily="66" charset="0"/>
              </a:rPr>
              <a:t>.</a:t>
            </a:r>
          </a:p>
          <a:p>
            <a:pPr algn="just">
              <a:lnSpc>
                <a:spcPct val="250000"/>
              </a:lnSpc>
            </a:pPr>
            <a:r>
              <a:rPr lang="en-US" sz="1600" dirty="0" smtClean="0">
                <a:latin typeface="Comic Sans MS" pitchFamily="66" charset="0"/>
              </a:rPr>
              <a:t>Budget </a:t>
            </a:r>
            <a:r>
              <a:rPr lang="en-US" sz="1600" dirty="0" smtClean="0">
                <a:latin typeface="Comic Sans MS" pitchFamily="66" charset="0"/>
              </a:rPr>
              <a:t>and resources are </a:t>
            </a:r>
            <a:r>
              <a:rPr lang="en-US" sz="1600" dirty="0" smtClean="0">
                <a:latin typeface="Comic Sans MS" pitchFamily="66" charset="0"/>
              </a:rPr>
              <a:t>distributed</a:t>
            </a:r>
          </a:p>
          <a:p>
            <a:pPr algn="just">
              <a:lnSpc>
                <a:spcPct val="250000"/>
              </a:lnSpc>
            </a:pPr>
            <a:r>
              <a:rPr lang="en-US" sz="1600" dirty="0" smtClean="0">
                <a:latin typeface="Comic Sans MS" pitchFamily="66" charset="0"/>
              </a:rPr>
              <a:t>Time </a:t>
            </a:r>
            <a:r>
              <a:rPr lang="en-US" sz="1600" dirty="0" smtClean="0">
                <a:latin typeface="Comic Sans MS" pitchFamily="66" charset="0"/>
              </a:rPr>
              <a:t>spent mapping is crucial because there is no one, perfect pathway.</a:t>
            </a:r>
            <a:endParaRPr lang="en-US" sz="1600" dirty="0">
              <a:latin typeface="Comic Sans MS" pitchFamily="66"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4" name="AutoShape 2" descr="Assessment Png Transparent Images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pngwing.com (8).png"/>
          <p:cNvPicPr>
            <a:picLocks noChangeAspect="1"/>
          </p:cNvPicPr>
          <p:nvPr/>
        </p:nvPicPr>
        <p:blipFill>
          <a:blip r:embed="rId3"/>
          <a:stretch>
            <a:fillRect/>
          </a:stretch>
        </p:blipFill>
        <p:spPr>
          <a:xfrm>
            <a:off x="7429500" y="2095500"/>
            <a:ext cx="4762500" cy="4762500"/>
          </a:xfrm>
          <a:prstGeom prst="rect">
            <a:avLst/>
          </a:prstGeom>
        </p:spPr>
      </p:pic>
      <p:sp>
        <p:nvSpPr>
          <p:cNvPr id="8" name="Rectangle 7"/>
          <p:cNvSpPr/>
          <p:nvPr/>
        </p:nvSpPr>
        <p:spPr>
          <a:xfrm>
            <a:off x="2412125" y="5990952"/>
            <a:ext cx="7630510" cy="646331"/>
          </a:xfrm>
          <a:prstGeom prst="rect">
            <a:avLst/>
          </a:prstGeom>
        </p:spPr>
        <p:txBody>
          <a:bodyPr wrap="square">
            <a:spAutoFit/>
          </a:bodyPr>
          <a:lstStyle/>
          <a:p>
            <a:pPr algn="ctr"/>
            <a:r>
              <a:rPr lang="en-US" b="1" dirty="0" smtClean="0">
                <a:latin typeface="Comic Sans MS" pitchFamily="66" charset="0"/>
              </a:rPr>
              <a:t>Time spent mapping is crucial because there is no one, perfect pathway.</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713" y="-551793"/>
            <a:ext cx="10264774" cy="1752599"/>
          </a:xfrm>
        </p:spPr>
        <p:txBody>
          <a:bodyPr>
            <a:normAutofit/>
          </a:bodyPr>
          <a:lstStyle/>
          <a:p>
            <a:r>
              <a:rPr lang="en-US" b="1" dirty="0" smtClean="0">
                <a:latin typeface="Comic Sans MS" pitchFamily="66" charset="0"/>
                <a:cs typeface="Times New Roman" pitchFamily="18" charset="0"/>
              </a:rPr>
              <a:t>STEAM Technology Integration</a:t>
            </a:r>
            <a:endParaRPr lang="en-US" b="1" dirty="0" smtClean="0">
              <a:latin typeface="Comic Sans MS" pitchFamily="66" charset="0"/>
              <a:cs typeface="Times New Roman" pitchFamily="18"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4" name="AutoShape 2" descr="Assessment Png Transparent Images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2133600" y="788303"/>
            <a:ext cx="8902261" cy="646331"/>
          </a:xfrm>
          <a:prstGeom prst="rect">
            <a:avLst/>
          </a:prstGeom>
        </p:spPr>
        <p:txBody>
          <a:bodyPr wrap="square">
            <a:spAutoFit/>
          </a:bodyPr>
          <a:lstStyle/>
          <a:p>
            <a:pPr algn="ctr"/>
            <a:r>
              <a:rPr lang="en-US" b="1" dirty="0" smtClean="0">
                <a:latin typeface="Comic Sans MS" pitchFamily="66" charset="0"/>
              </a:rPr>
              <a:t>The SAMR model is a useful technique for evaluating how well technology, such as laptops or tablets, are being used.</a:t>
            </a:r>
            <a:endParaRPr lang="en-US" b="1" dirty="0">
              <a:latin typeface="Comic Sans MS" pitchFamily="66" charset="0"/>
            </a:endParaRPr>
          </a:p>
        </p:txBody>
      </p:sp>
      <p:sp>
        <p:nvSpPr>
          <p:cNvPr id="11" name="Content Placeholder 10"/>
          <p:cNvSpPr>
            <a:spLocks noGrp="1"/>
          </p:cNvSpPr>
          <p:nvPr>
            <p:ph idx="1"/>
          </p:nvPr>
        </p:nvSpPr>
        <p:spPr/>
        <p:txBody>
          <a:bodyPr/>
          <a:lstStyle/>
          <a:p>
            <a:endParaRPr lang="en-US"/>
          </a:p>
        </p:txBody>
      </p:sp>
      <p:pic>
        <p:nvPicPr>
          <p:cNvPr id="1026" name="Picture 2" descr="C:\Users\sa\Desktop\SAMR-Modelsmal.jpg"/>
          <p:cNvPicPr>
            <a:picLocks noChangeAspect="1" noChangeArrowheads="1"/>
          </p:cNvPicPr>
          <p:nvPr/>
        </p:nvPicPr>
        <p:blipFill>
          <a:blip r:embed="rId3"/>
          <a:srcRect t="4283"/>
          <a:stretch>
            <a:fillRect/>
          </a:stretch>
        </p:blipFill>
        <p:spPr bwMode="auto">
          <a:xfrm>
            <a:off x="3709385" y="1542286"/>
            <a:ext cx="4740932" cy="51107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r>
              <a:rPr lang="en-US" b="1" dirty="0" smtClean="0">
                <a:latin typeface="Comic Sans MS" pitchFamily="66" charset="0"/>
              </a:rPr>
              <a:t>Integrating STEAM into the School</a:t>
            </a:r>
            <a:endParaRPr lang="en-US" b="1" dirty="0">
              <a:latin typeface="Comic Sans MS" pitchFamily="66"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pic>
        <p:nvPicPr>
          <p:cNvPr id="6" name="Picture 5" descr="pngegg (1).png"/>
          <p:cNvPicPr>
            <a:picLocks noChangeAspect="1"/>
          </p:cNvPicPr>
          <p:nvPr/>
        </p:nvPicPr>
        <p:blipFill>
          <a:blip r:embed="rId3"/>
          <a:stretch>
            <a:fillRect/>
          </a:stretch>
        </p:blipFill>
        <p:spPr>
          <a:xfrm>
            <a:off x="7758083" y="2695903"/>
            <a:ext cx="4433917" cy="2446448"/>
          </a:xfrm>
          <a:prstGeom prst="rect">
            <a:avLst/>
          </a:prstGeom>
        </p:spPr>
      </p:pic>
      <p:sp>
        <p:nvSpPr>
          <p:cNvPr id="7" name="Rectangle 6"/>
          <p:cNvSpPr/>
          <p:nvPr/>
        </p:nvSpPr>
        <p:spPr>
          <a:xfrm>
            <a:off x="1723709" y="1185110"/>
            <a:ext cx="6096000" cy="5262979"/>
          </a:xfrm>
          <a:prstGeom prst="rect">
            <a:avLst/>
          </a:prstGeom>
        </p:spPr>
        <p:txBody>
          <a:bodyPr>
            <a:spAutoFit/>
          </a:bodyPr>
          <a:lstStyle/>
          <a:p>
            <a:pPr algn="just"/>
            <a:r>
              <a:rPr lang="en-US" sz="2400" dirty="0" smtClean="0">
                <a:latin typeface="Comic Sans MS" pitchFamily="66" charset="0"/>
              </a:rPr>
              <a:t>The following tables give a general summary of what students, instructors, and schools are doing as they work to incorporate STEAM into their teaching and learning at three different phases of immersion</a:t>
            </a:r>
            <a:r>
              <a:rPr lang="en-US" sz="2400" dirty="0" smtClean="0">
                <a:latin typeface="Comic Sans MS" pitchFamily="66" charset="0"/>
              </a:rPr>
              <a:t>.</a:t>
            </a:r>
          </a:p>
          <a:p>
            <a:pPr algn="just"/>
            <a:endParaRPr lang="en-US" sz="2400" dirty="0" smtClean="0">
              <a:latin typeface="Comic Sans MS" pitchFamily="66" charset="0"/>
            </a:endParaRPr>
          </a:p>
          <a:p>
            <a:pPr algn="just"/>
            <a:r>
              <a:rPr lang="en-US" sz="2400" dirty="0" smtClean="0">
                <a:latin typeface="Comic Sans MS" pitchFamily="66" charset="0"/>
              </a:rPr>
              <a:t>It </a:t>
            </a:r>
            <a:r>
              <a:rPr lang="en-US" sz="2400" dirty="0" smtClean="0">
                <a:latin typeface="Comic Sans MS" pitchFamily="66" charset="0"/>
              </a:rPr>
              <a:t>is significant to keep in mind that teachers, schools, and students may be situated at various positions along the continuum. To determine where your school community is right now and to assist choose the next steps, use the points as a checklist.</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r>
              <a:rPr lang="en-US" sz="6000" b="1" dirty="0" smtClean="0">
                <a:latin typeface="Comic Sans MS" pitchFamily="66" charset="0"/>
                <a:cs typeface="Times New Roman" pitchFamily="18" charset="0"/>
              </a:rPr>
              <a:t>EXTERNAL STEAM </a:t>
            </a:r>
            <a:endParaRPr lang="en-US" sz="6000" b="1" dirty="0" smtClean="0">
              <a:latin typeface="Comic Sans MS" pitchFamily="66" charset="0"/>
              <a:cs typeface="Times New Roman" pitchFamily="18"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a14="http://schemas.microsoft.com/office/drawing/2010/main" xmlns="" val="0"/>
              </a:ext>
            </a:extLst>
          </a:blip>
          <a:srcRect l="23541" r="19961" b="20807"/>
          <a:stretch/>
        </p:blipFill>
        <p:spPr bwMode="auto">
          <a:xfrm>
            <a:off x="152400" y="0"/>
            <a:ext cx="1371600" cy="1180818"/>
          </a:xfrm>
          <a:prstGeom prst="rect">
            <a:avLst/>
          </a:prstGeom>
          <a:noFill/>
          <a:ln>
            <a:noFill/>
          </a:ln>
        </p:spPr>
      </p:pic>
      <p:sp>
        <p:nvSpPr>
          <p:cNvPr id="33794" name="AutoShape 2"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Content Placeholder 6"/>
          <p:cNvSpPr>
            <a:spLocks noGrp="1"/>
          </p:cNvSpPr>
          <p:nvPr>
            <p:ph idx="1"/>
          </p:nvPr>
        </p:nvSpPr>
        <p:spPr/>
        <p:txBody>
          <a:bodyPr/>
          <a:lstStyle/>
          <a:p>
            <a:endParaRPr lang="en-US"/>
          </a:p>
        </p:txBody>
      </p:sp>
      <p:pic>
        <p:nvPicPr>
          <p:cNvPr id="10241" name="Picture 1"/>
          <p:cNvPicPr>
            <a:picLocks noChangeAspect="1" noChangeArrowheads="1"/>
          </p:cNvPicPr>
          <p:nvPr/>
        </p:nvPicPr>
        <p:blipFill>
          <a:blip r:embed="rId3"/>
          <a:srcRect l="9330" t="53664" r="32872" b="10560"/>
          <a:stretch>
            <a:fillRect/>
          </a:stretch>
        </p:blipFill>
        <p:spPr bwMode="auto">
          <a:xfrm>
            <a:off x="1" y="1592318"/>
            <a:ext cx="12192000" cy="44774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1979</TotalTime>
  <Words>402</Words>
  <Application>Microsoft Office PowerPoint</Application>
  <PresentationFormat>Custom</PresentationFormat>
  <Paragraphs>42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Parallax</vt:lpstr>
      <vt:lpstr>Preschool Professional</vt:lpstr>
      <vt:lpstr>Course Content </vt:lpstr>
      <vt:lpstr>Course Objective</vt:lpstr>
      <vt:lpstr>Create a roadmap for STEAM integration</vt:lpstr>
      <vt:lpstr>Building a STEAM Roadmap entails creating a framework with the following goals:</vt:lpstr>
      <vt:lpstr>Building a STEAM Roadmap entails creating a framework with the following goals:</vt:lpstr>
      <vt:lpstr>STEAM Technology Integration</vt:lpstr>
      <vt:lpstr>Integrating STEAM into the School</vt:lpstr>
      <vt:lpstr>EXTERNAL STEAM </vt:lpstr>
      <vt:lpstr>INTERNAL STEAM </vt:lpstr>
      <vt:lpstr>INTEGRATED STEAM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Jolly Phonics Training Course</dc:title>
  <dc:creator>Administrator</dc:creator>
  <cp:lastModifiedBy>sa</cp:lastModifiedBy>
  <cp:revision>66</cp:revision>
  <dcterms:created xsi:type="dcterms:W3CDTF">2019-04-05T04:13:32Z</dcterms:created>
  <dcterms:modified xsi:type="dcterms:W3CDTF">2022-07-06T08:34:15Z</dcterms:modified>
</cp:coreProperties>
</file>