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7" r:id="rId3"/>
    <p:sldId id="270" r:id="rId4"/>
    <p:sldId id="271" r:id="rId5"/>
    <p:sldId id="289" r:id="rId6"/>
    <p:sldId id="288" r:id="rId7"/>
    <p:sldId id="287" r:id="rId8"/>
    <p:sldId id="280" r:id="rId9"/>
    <p:sldId id="281" r:id="rId10"/>
    <p:sldId id="292" r:id="rId11"/>
    <p:sldId id="293" r:id="rId12"/>
    <p:sldId id="290" r:id="rId13"/>
    <p:sldId id="294" r:id="rId14"/>
    <p:sldId id="29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8" autoAdjust="0"/>
    <p:restoredTop sz="94660"/>
  </p:normalViewPr>
  <p:slideViewPr>
    <p:cSldViewPr snapToGrid="0">
      <p:cViewPr>
        <p:scale>
          <a:sx n="60" d="100"/>
          <a:sy n="60" d="100"/>
        </p:scale>
        <p:origin x="-1482" y="-2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p14="http://schemas.microsoft.com/office/powerpoint/2010/main" xmlns=""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7/6/2022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477" y="0"/>
            <a:ext cx="8574622" cy="2616199"/>
          </a:xfrm>
        </p:spPr>
        <p:txBody>
          <a:bodyPr/>
          <a:lstStyle/>
          <a:p>
            <a:r>
              <a:rPr lang="en-US" b="1" dirty="0"/>
              <a:t>Preschool </a:t>
            </a:r>
            <a:r>
              <a:rPr lang="en-US" b="1" dirty="0" smtClean="0"/>
              <a:t>Professional</a:t>
            </a:r>
            <a:endParaRPr lang="en-US" b="1" dirty="0"/>
          </a:p>
        </p:txBody>
      </p:sp>
      <p:sp>
        <p:nvSpPr>
          <p:cNvPr id="3" name="Subtitle 2"/>
          <p:cNvSpPr>
            <a:spLocks noGrp="1"/>
          </p:cNvSpPr>
          <p:nvPr>
            <p:ph type="subTitle" idx="1"/>
          </p:nvPr>
        </p:nvSpPr>
        <p:spPr>
          <a:xfrm>
            <a:off x="4231599" y="3366960"/>
            <a:ext cx="6987645" cy="1388534"/>
          </a:xfrm>
        </p:spPr>
        <p:txBody>
          <a:bodyPr>
            <a:noAutofit/>
          </a:bodyPr>
          <a:lstStyle/>
          <a:p>
            <a:pPr algn="ctr"/>
            <a:r>
              <a:rPr lang="en-US" sz="2800" b="1" dirty="0">
                <a:latin typeface="Times New Roman" pitchFamily="18" charset="0"/>
                <a:cs typeface="Times New Roman" pitchFamily="18" charset="0"/>
              </a:rPr>
              <a:t>Module </a:t>
            </a:r>
            <a:r>
              <a:rPr lang="en-US"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Instructor-Sidra </a:t>
            </a:r>
            <a:r>
              <a:rPr lang="en-US" sz="2400" b="1" dirty="0" err="1" smtClean="0">
                <a:latin typeface="Times New Roman" pitchFamily="18" charset="0"/>
                <a:cs typeface="Times New Roman" pitchFamily="18" charset="0"/>
              </a:rPr>
              <a:t>Rauf</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Area- STEM/STEAM Education</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LESSON 4: </a:t>
            </a:r>
            <a:r>
              <a:rPr lang="en-US" sz="2400" b="1" cap="all" dirty="0" smtClean="0"/>
              <a:t>FORMULATING A PROJECT-BASED STEAM UNIT OF INQUIRY </a:t>
            </a:r>
            <a:r>
              <a:rPr lang="en-US" sz="2400" b="1" cap="all" dirty="0" smtClean="0"/>
              <a:t>&amp; </a:t>
            </a:r>
            <a:r>
              <a:rPr lang="en-US" sz="2400" b="1" cap="all" dirty="0" smtClean="0"/>
              <a:t>DESIGN PROCESS AND STEAM</a:t>
            </a:r>
          </a:p>
          <a:p>
            <a:pPr algn="ctr"/>
            <a:endParaRPr lang="en-US" sz="2400" b="1" cap="all" dirty="0" smtClean="0"/>
          </a:p>
          <a:p>
            <a:pPr algn="l"/>
            <a:endParaRPr lang="en-US" sz="2400" b="1" cap="all" dirty="0" smtClean="0"/>
          </a:p>
          <a:p>
            <a:pPr algn="ctr"/>
            <a:endParaRPr lang="en-US" sz="2400" b="1" dirty="0" smtClean="0">
              <a:latin typeface="Times New Roman" pitchFamily="18" charset="0"/>
              <a:cs typeface="Times New Roman" pitchFamily="18" charset="0"/>
            </a:endParaRPr>
          </a:p>
          <a:p>
            <a:pPr algn="ctr"/>
            <a:endParaRPr lang="en-US" sz="2000" b="1" dirty="0">
              <a:latin typeface="Times New Roman" pitchFamily="18" charset="0"/>
              <a:cs typeface="Times New Roman" pitchFamily="18" charset="0"/>
            </a:endParaRP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5703" r="24293" b="20807"/>
          <a:stretch/>
        </p:blipFill>
        <p:spPr bwMode="auto">
          <a:xfrm>
            <a:off x="299544" y="204951"/>
            <a:ext cx="1213945" cy="1180818"/>
          </a:xfrm>
          <a:prstGeom prst="rect">
            <a:avLst/>
          </a:prstGeom>
          <a:noFill/>
          <a:ln>
            <a:noFill/>
          </a:ln>
        </p:spPr>
      </p:pic>
    </p:spTree>
    <p:extLst>
      <p:ext uri="{BB962C8B-B14F-4D97-AF65-F5344CB8AC3E}">
        <p14:creationId xmlns:p14="http://schemas.microsoft.com/office/powerpoint/2010/main" xmlns="" val="10507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fontScale="90000"/>
          </a:bodyPr>
          <a:lstStyle/>
          <a:p>
            <a:r>
              <a:rPr lang="en-US" sz="6000" b="1" dirty="0" smtClean="0">
                <a:latin typeface="Comic Sans MS" pitchFamily="66" charset="0"/>
                <a:cs typeface="Times New Roman" pitchFamily="18" charset="0"/>
              </a:rPr>
              <a:t>Creating a structure for your STEAM classroom</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p:txBody>
          <a:bodyPr>
            <a:normAutofit lnSpcReduction="10000"/>
          </a:bodyPr>
          <a:lstStyle/>
          <a:p>
            <a:r>
              <a:rPr lang="en-US" dirty="0" smtClean="0">
                <a:latin typeface="Comic Sans MS" pitchFamily="66" charset="0"/>
              </a:rPr>
              <a:t>Hard tools, robotics, 3D printers, software, and other devices are absent. The key to thinking in the twenty-first century is to combine ideas and make use of what is already around you. Materials can even be recycled items like glass, paper, cardboard, metal, plastic, tires, textiles, etc.</a:t>
            </a:r>
          </a:p>
          <a:p>
            <a:r>
              <a:rPr lang="en-US" dirty="0" smtClean="0">
                <a:latin typeface="Comic Sans MS" pitchFamily="66" charset="0"/>
              </a:rPr>
              <a:t>Build manageable lessons, projects, and goals, keep your attention on the here and now while keeping an eye on the big picture to help you gauge the effects of your everyday actions.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21" y="0"/>
            <a:ext cx="10264774" cy="1752599"/>
          </a:xfrm>
        </p:spPr>
        <p:txBody>
          <a:bodyPr>
            <a:normAutofit fontScale="90000"/>
          </a:bodyPr>
          <a:lstStyle/>
          <a:p>
            <a:r>
              <a:rPr lang="en-US" b="1" dirty="0" smtClean="0">
                <a:latin typeface="Comic Sans MS" pitchFamily="66" charset="0"/>
                <a:cs typeface="Times New Roman" pitchFamily="18" charset="0"/>
              </a:rPr>
              <a:t>During the project-based unit of inquiry, a variety of subjects are covered, including</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p:txBody>
          <a:bodyPr/>
          <a:lstStyle/>
          <a:p>
            <a:pPr algn="just"/>
            <a:r>
              <a:rPr lang="en-US" dirty="0" smtClean="0">
                <a:latin typeface="Comic Sans MS" pitchFamily="66" charset="0"/>
              </a:rPr>
              <a:t>Speaking in Public using </a:t>
            </a:r>
          </a:p>
          <a:p>
            <a:pPr algn="just"/>
            <a:r>
              <a:rPr lang="en-US" dirty="0" smtClean="0">
                <a:latin typeface="Comic Sans MS" pitchFamily="66" charset="0"/>
              </a:rPr>
              <a:t>Info graphics with digital media</a:t>
            </a:r>
          </a:p>
          <a:p>
            <a:pPr algn="just"/>
            <a:r>
              <a:rPr lang="en-US" dirty="0" smtClean="0">
                <a:latin typeface="Comic Sans MS" pitchFamily="66" charset="0"/>
              </a:rPr>
              <a:t>Online research techniques</a:t>
            </a:r>
          </a:p>
          <a:p>
            <a:pPr algn="just"/>
            <a:r>
              <a:rPr lang="en-US" dirty="0" smtClean="0">
                <a:latin typeface="Comic Sans MS" pitchFamily="66" charset="0"/>
              </a:rPr>
              <a:t>Writing gathering and analyzing data</a:t>
            </a:r>
          </a:p>
          <a:p>
            <a:pPr algn="just"/>
            <a:r>
              <a:rPr lang="en-US" dirty="0" smtClean="0">
                <a:latin typeface="Comic Sans MS" pitchFamily="66" charset="0"/>
              </a:rPr>
              <a:t>Coordination and cooperation</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21" y="0"/>
            <a:ext cx="10264774" cy="1752599"/>
          </a:xfrm>
        </p:spPr>
        <p:txBody>
          <a:bodyPr>
            <a:normAutofit/>
          </a:bodyPr>
          <a:lstStyle/>
          <a:p>
            <a:endParaRPr lang="en-US"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Content Placeholder 9" descr="Infographics-Design-Thinking-3.jpg"/>
          <p:cNvPicPr>
            <a:picLocks noGrp="1" noChangeAspect="1"/>
          </p:cNvPicPr>
          <p:nvPr>
            <p:ph idx="1"/>
          </p:nvPr>
        </p:nvPicPr>
        <p:blipFill>
          <a:blip r:embed="rId3"/>
          <a:stretch>
            <a:fillRect/>
          </a:stretch>
        </p:blipFill>
        <p:spPr>
          <a:xfrm>
            <a:off x="2334885" y="283779"/>
            <a:ext cx="7439735" cy="619357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21" y="0"/>
            <a:ext cx="10264774" cy="1752599"/>
          </a:xfrm>
        </p:spPr>
        <p:txBody>
          <a:bodyPr>
            <a:normAutofit/>
          </a:bodyPr>
          <a:lstStyle/>
          <a:p>
            <a:endParaRPr lang="en-US"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Content Placeholder 7" descr="Infographics-The-Engineering-Design-Proces.jpg"/>
          <p:cNvPicPr>
            <a:picLocks noGrp="1" noChangeAspect="1"/>
          </p:cNvPicPr>
          <p:nvPr>
            <p:ph idx="1"/>
          </p:nvPr>
        </p:nvPicPr>
        <p:blipFill>
          <a:blip r:embed="rId3"/>
          <a:stretch>
            <a:fillRect/>
          </a:stretch>
        </p:blipFill>
        <p:spPr>
          <a:xfrm>
            <a:off x="1328356" y="0"/>
            <a:ext cx="846203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21" y="0"/>
            <a:ext cx="10264774" cy="1752599"/>
          </a:xfrm>
        </p:spPr>
        <p:txBody>
          <a:bodyPr>
            <a:normAutofit/>
          </a:bodyPr>
          <a:lstStyle/>
          <a:p>
            <a:endParaRPr lang="en-US"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teachers.egfi-k12.org/wp-content/uploads/2010/05/Engineering-Design-Process.jpg"/>
          <p:cNvPicPr>
            <a:picLocks noGrp="1" noChangeAspect="1" noChangeArrowheads="1"/>
          </p:cNvPicPr>
          <p:nvPr>
            <p:ph idx="1"/>
          </p:nvPr>
        </p:nvPicPr>
        <p:blipFill>
          <a:blip r:embed="rId3"/>
          <a:srcRect/>
          <a:stretch>
            <a:fillRect/>
          </a:stretch>
        </p:blipFill>
        <p:spPr bwMode="auto">
          <a:xfrm>
            <a:off x="1445976" y="0"/>
            <a:ext cx="9384933" cy="6858000"/>
          </a:xfrm>
          <a:prstGeom prst="rect">
            <a:avLst/>
          </a:prstGeom>
          <a:noFill/>
        </p:spPr>
      </p:pic>
      <p:sp>
        <p:nvSpPr>
          <p:cNvPr id="12" name="Rectangle 11"/>
          <p:cNvSpPr/>
          <p:nvPr/>
        </p:nvSpPr>
        <p:spPr>
          <a:xfrm>
            <a:off x="9254359" y="5864772"/>
            <a:ext cx="1418896" cy="772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9061" y="2838450"/>
            <a:ext cx="10018713" cy="1752599"/>
          </a:xfrm>
        </p:spPr>
        <p:txBody>
          <a:bodyPr>
            <a:normAutofit/>
          </a:bodyPr>
          <a:lstStyle/>
          <a:p>
            <a:r>
              <a:rPr lang="en-US" sz="9600" b="1" dirty="0" smtClean="0"/>
              <a:t>Thank You</a:t>
            </a:r>
            <a:endParaRPr lang="en-US" sz="9600" b="1" dirty="0"/>
          </a:p>
        </p:txBody>
      </p:sp>
      <p:pic>
        <p:nvPicPr>
          <p:cNvPr id="3" name="Picture 2"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06277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266700"/>
            <a:ext cx="10018713" cy="1752599"/>
          </a:xfrm>
        </p:spPr>
        <p:txBody>
          <a:bodyPr/>
          <a:lstStyle/>
          <a:p>
            <a:r>
              <a:rPr lang="en-US" b="1" dirty="0" smtClean="0">
                <a:latin typeface="Comic Sans MS" pitchFamily="66" charset="0"/>
              </a:rPr>
              <a:t>Course Content </a:t>
            </a:r>
            <a:endParaRPr lang="en-US" b="1" dirty="0">
              <a:latin typeface="Comic Sans MS" pitchFamily="66" charset="0"/>
            </a:endParaRPr>
          </a:p>
        </p:txBody>
      </p:sp>
      <p:sp>
        <p:nvSpPr>
          <p:cNvPr id="3" name="Content Placeholder 2"/>
          <p:cNvSpPr>
            <a:spLocks noGrp="1"/>
          </p:cNvSpPr>
          <p:nvPr>
            <p:ph idx="1"/>
          </p:nvPr>
        </p:nvSpPr>
        <p:spPr>
          <a:xfrm>
            <a:off x="1427161" y="1858361"/>
            <a:ext cx="5730384" cy="4164066"/>
          </a:xfrm>
        </p:spPr>
        <p:txBody>
          <a:bodyPr>
            <a:normAutofit lnSpcReduction="10000"/>
          </a:bodyPr>
          <a:lstStyle/>
          <a:p>
            <a:r>
              <a:rPr lang="en-US" b="1" dirty="0" smtClean="0">
                <a:latin typeface="Comic Sans MS" pitchFamily="66" charset="0"/>
                <a:cs typeface="Times New Roman" pitchFamily="18" charset="0"/>
              </a:rPr>
              <a:t>Education Delivery Resources</a:t>
            </a:r>
          </a:p>
          <a:p>
            <a:r>
              <a:rPr lang="en-US" b="1" dirty="0" smtClean="0">
                <a:latin typeface="Comic Sans MS" pitchFamily="66" charset="0"/>
                <a:cs typeface="Times New Roman" pitchFamily="18" charset="0"/>
              </a:rPr>
              <a:t>Preparing a STEAM project-based unit of inquiry</a:t>
            </a:r>
          </a:p>
          <a:p>
            <a:r>
              <a:rPr lang="en-US" b="1" dirty="0" smtClean="0">
                <a:latin typeface="Comic Sans MS" pitchFamily="66" charset="0"/>
                <a:cs typeface="Times New Roman" pitchFamily="18" charset="0"/>
              </a:rPr>
              <a:t>Project-Based Unit of Inquiry Scheduling</a:t>
            </a:r>
          </a:p>
          <a:p>
            <a:r>
              <a:rPr lang="en-US" b="1" dirty="0" smtClean="0">
                <a:latin typeface="Comic Sans MS" pitchFamily="66" charset="0"/>
                <a:cs typeface="Times New Roman" pitchFamily="18" charset="0"/>
              </a:rPr>
              <a:t>Creating a structure for your STEAM classroom</a:t>
            </a:r>
          </a:p>
          <a:p>
            <a:r>
              <a:rPr lang="en-US" b="1" dirty="0" smtClean="0">
                <a:latin typeface="Comic Sans MS" pitchFamily="66" charset="0"/>
                <a:cs typeface="Times New Roman" pitchFamily="18" charset="0"/>
              </a:rPr>
              <a:t>During the project-based unit of inquiry, a variety of subjects are covered, including</a:t>
            </a:r>
          </a:p>
          <a:p>
            <a:endParaRPr lang="en-US" b="1" dirty="0" smtClean="0">
              <a:latin typeface="Comic Sans MS" pitchFamily="66" charset="0"/>
              <a:cs typeface="Times New Roman" pitchFamily="18" charset="0"/>
            </a:endParaRPr>
          </a:p>
        </p:txBody>
      </p:sp>
      <p:sp>
        <p:nvSpPr>
          <p:cNvPr id="4" name="TextBox 3">
            <a:extLst>
              <a:ext uri="{FF2B5EF4-FFF2-40B4-BE49-F238E27FC236}">
                <a16:creationId xmlns:a16="http://schemas.microsoft.com/office/drawing/2014/main" xmlns=""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5" name="Picture 4" descr="kisspng-content-marketing-social-video-marketing-video-pro-in-maintenance-5adadb1d0e0a75.3759494215242923810575.png"/>
          <p:cNvPicPr>
            <a:picLocks noChangeAspect="1"/>
          </p:cNvPicPr>
          <p:nvPr/>
        </p:nvPicPr>
        <p:blipFill>
          <a:blip r:embed="rId2"/>
          <a:stretch>
            <a:fillRect/>
          </a:stretch>
        </p:blipFill>
        <p:spPr>
          <a:xfrm>
            <a:off x="6736259" y="1402346"/>
            <a:ext cx="5055691" cy="4541253"/>
          </a:xfrm>
          <a:prstGeom prst="rect">
            <a:avLst/>
          </a:prstGeom>
        </p:spPr>
      </p:pic>
      <p:pic>
        <p:nvPicPr>
          <p:cNvPr id="6" name="Picture 5"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15572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261" y="590551"/>
            <a:ext cx="10018713" cy="781050"/>
          </a:xfrm>
        </p:spPr>
        <p:txBody>
          <a:bodyPr/>
          <a:lstStyle/>
          <a:p>
            <a:r>
              <a:rPr lang="en-US" b="1" dirty="0" smtClean="0">
                <a:latin typeface="Comic Sans MS" pitchFamily="66" charset="0"/>
              </a:rPr>
              <a:t>Course Objective</a:t>
            </a:r>
            <a:endParaRPr lang="en-US" b="1" dirty="0">
              <a:latin typeface="Comic Sans MS" pitchFamily="66" charset="0"/>
            </a:endParaRPr>
          </a:p>
        </p:txBody>
      </p:sp>
      <p:sp>
        <p:nvSpPr>
          <p:cNvPr id="3" name="Content Placeholder 2"/>
          <p:cNvSpPr>
            <a:spLocks noGrp="1"/>
          </p:cNvSpPr>
          <p:nvPr>
            <p:ph idx="1"/>
          </p:nvPr>
        </p:nvSpPr>
        <p:spPr>
          <a:xfrm>
            <a:off x="1274760" y="2343148"/>
            <a:ext cx="6292687" cy="3663513"/>
          </a:xfrm>
        </p:spPr>
        <p:txBody>
          <a:bodyPr>
            <a:normAutofit fontScale="62500" lnSpcReduction="20000"/>
          </a:bodyPr>
          <a:lstStyle/>
          <a:p>
            <a:pPr>
              <a:buFont typeface="Wingdings" pitchFamily="2" charset="2"/>
              <a:buChar char="q"/>
            </a:pPr>
            <a:r>
              <a:rPr lang="en-US" sz="3600" b="1" dirty="0" smtClean="0">
                <a:latin typeface="Comic Sans MS" pitchFamily="66" charset="0"/>
              </a:rPr>
              <a:t>This course will enable you to:</a:t>
            </a:r>
          </a:p>
          <a:p>
            <a:pPr>
              <a:lnSpc>
                <a:spcPct val="220000"/>
              </a:lnSpc>
            </a:pPr>
            <a:r>
              <a:rPr lang="en-US" sz="2200" dirty="0" smtClean="0">
                <a:latin typeface="Comic Sans MS" pitchFamily="66" charset="0"/>
                <a:cs typeface="Times New Roman" pitchFamily="18" charset="0"/>
              </a:rPr>
              <a:t>Education Delivery Resources</a:t>
            </a:r>
          </a:p>
          <a:p>
            <a:pPr>
              <a:lnSpc>
                <a:spcPct val="220000"/>
              </a:lnSpc>
            </a:pPr>
            <a:r>
              <a:rPr lang="en-US" sz="2200" dirty="0" smtClean="0">
                <a:latin typeface="Comic Sans MS" pitchFamily="66" charset="0"/>
                <a:cs typeface="Times New Roman" pitchFamily="18" charset="0"/>
              </a:rPr>
              <a:t>Preparing a STEAM project-based unit of inquiry</a:t>
            </a:r>
          </a:p>
          <a:p>
            <a:pPr>
              <a:lnSpc>
                <a:spcPct val="220000"/>
              </a:lnSpc>
            </a:pPr>
            <a:r>
              <a:rPr lang="en-US" sz="2200" dirty="0" smtClean="0">
                <a:latin typeface="Comic Sans MS" pitchFamily="66" charset="0"/>
                <a:cs typeface="Times New Roman" pitchFamily="18" charset="0"/>
              </a:rPr>
              <a:t>Project-Based Unit of Inquiry Scheduling</a:t>
            </a:r>
          </a:p>
          <a:p>
            <a:pPr>
              <a:lnSpc>
                <a:spcPct val="220000"/>
              </a:lnSpc>
            </a:pPr>
            <a:r>
              <a:rPr lang="en-US" sz="2200" dirty="0" smtClean="0">
                <a:latin typeface="Comic Sans MS" pitchFamily="66" charset="0"/>
                <a:cs typeface="Times New Roman" pitchFamily="18" charset="0"/>
              </a:rPr>
              <a:t>Creating a structure for your STEAM classroom</a:t>
            </a:r>
          </a:p>
          <a:p>
            <a:pPr>
              <a:lnSpc>
                <a:spcPct val="220000"/>
              </a:lnSpc>
            </a:pPr>
            <a:r>
              <a:rPr lang="en-US" sz="2200" dirty="0" smtClean="0">
                <a:latin typeface="Comic Sans MS" pitchFamily="66" charset="0"/>
                <a:cs typeface="Times New Roman" pitchFamily="18" charset="0"/>
              </a:rPr>
              <a:t>During the project-based unit of inquiry, a variety of subjects are covered, including</a:t>
            </a:r>
            <a:endParaRPr lang="en-US" dirty="0" smtClean="0">
              <a:latin typeface="Comic Sans MS" pitchFamily="66" charset="0"/>
            </a:endParaRPr>
          </a:p>
        </p:txBody>
      </p:sp>
      <p:pic>
        <p:nvPicPr>
          <p:cNvPr id="4" name="Picture 3" descr="pngegg.png"/>
          <p:cNvPicPr>
            <a:picLocks noChangeAspect="1"/>
          </p:cNvPicPr>
          <p:nvPr/>
        </p:nvPicPr>
        <p:blipFill>
          <a:blip r:embed="rId2"/>
          <a:stretch>
            <a:fillRect/>
          </a:stretch>
        </p:blipFill>
        <p:spPr>
          <a:xfrm>
            <a:off x="6795614" y="1429169"/>
            <a:ext cx="5396386" cy="5104981"/>
          </a:xfrm>
          <a:prstGeom prst="rect">
            <a:avLst/>
          </a:prstGeom>
        </p:spPr>
      </p:pic>
      <p:pic>
        <p:nvPicPr>
          <p:cNvPr id="5" name="Picture 4"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pPr algn="l"/>
            <a:r>
              <a:rPr lang="en-US" b="1" dirty="0" smtClean="0">
                <a:latin typeface="Comic Sans MS" pitchFamily="66" charset="0"/>
                <a:cs typeface="Times New Roman" pitchFamily="18" charset="0"/>
              </a:rPr>
              <a:t>Education Delivery Resources</a:t>
            </a:r>
          </a:p>
        </p:txBody>
      </p:sp>
      <p:sp>
        <p:nvSpPr>
          <p:cNvPr id="3" name="Content Placeholder 2"/>
          <p:cNvSpPr>
            <a:spLocks noGrp="1"/>
          </p:cNvSpPr>
          <p:nvPr>
            <p:ph idx="1"/>
          </p:nvPr>
        </p:nvSpPr>
        <p:spPr>
          <a:xfrm>
            <a:off x="1098985" y="1954925"/>
            <a:ext cx="5632891" cy="3557095"/>
          </a:xfrm>
        </p:spPr>
        <p:txBody>
          <a:bodyPr>
            <a:normAutofit/>
          </a:bodyPr>
          <a:lstStyle/>
          <a:p>
            <a:pPr algn="just"/>
            <a:r>
              <a:rPr lang="en-US" sz="1600" dirty="0" smtClean="0">
                <a:latin typeface="Comic Sans MS" pitchFamily="66" charset="0"/>
              </a:rPr>
              <a:t>Planning how to combine instructional methods and tools in the classroom follows the creation of your STEAM Roadmap for the academic year.</a:t>
            </a:r>
          </a:p>
          <a:p>
            <a:pPr algn="just"/>
            <a:r>
              <a:rPr lang="en-US" sz="1600" dirty="0" smtClean="0">
                <a:latin typeface="Comic Sans MS" pitchFamily="66" charset="0"/>
              </a:rPr>
              <a:t>It is critical to evaluate the kind of instruction and learning environment teachers give their students. </a:t>
            </a:r>
          </a:p>
          <a:p>
            <a:pPr algn="just"/>
            <a:r>
              <a:rPr lang="en-US" sz="1600" dirty="0" smtClean="0">
                <a:latin typeface="Comic Sans MS" pitchFamily="66" charset="0"/>
              </a:rPr>
              <a:t>integrate STEAM into the classroom environment if they are aware of whether they are dictating how and what students learn </a:t>
            </a:r>
            <a:endParaRPr lang="en-US" sz="1600"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pngwing.com (9).png"/>
          <p:cNvPicPr>
            <a:picLocks noChangeAspect="1"/>
          </p:cNvPicPr>
          <p:nvPr/>
        </p:nvPicPr>
        <p:blipFill>
          <a:blip r:embed="rId3"/>
          <a:stretch>
            <a:fillRect/>
          </a:stretch>
        </p:blipFill>
        <p:spPr>
          <a:xfrm>
            <a:off x="7102208" y="783324"/>
            <a:ext cx="5053012" cy="60746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cs typeface="Times New Roman" pitchFamily="18" charset="0"/>
              </a:rPr>
              <a:t>Big Question?</a:t>
            </a:r>
          </a:p>
        </p:txBody>
      </p:sp>
      <p:sp>
        <p:nvSpPr>
          <p:cNvPr id="3" name="Content Placeholder 2"/>
          <p:cNvSpPr>
            <a:spLocks noGrp="1"/>
          </p:cNvSpPr>
          <p:nvPr>
            <p:ph idx="1"/>
          </p:nvPr>
        </p:nvSpPr>
        <p:spPr>
          <a:xfrm>
            <a:off x="1213945" y="1639615"/>
            <a:ext cx="9364717" cy="3557095"/>
          </a:xfrm>
        </p:spPr>
        <p:txBody>
          <a:bodyPr>
            <a:noAutofit/>
          </a:bodyPr>
          <a:lstStyle/>
          <a:p>
            <a:pPr algn="ctr">
              <a:lnSpc>
                <a:spcPct val="250000"/>
              </a:lnSpc>
              <a:buNone/>
            </a:pPr>
            <a:r>
              <a:rPr lang="en-US" sz="4400" b="1" i="1" dirty="0" smtClean="0">
                <a:latin typeface="Comic Sans MS" pitchFamily="66" charset="0"/>
              </a:rPr>
              <a:t>Is your classroom teacher-led or student-led?”</a:t>
            </a:r>
          </a:p>
          <a:p>
            <a:pPr algn="ctr">
              <a:lnSpc>
                <a:spcPct val="250000"/>
              </a:lnSpc>
              <a:buNone/>
            </a:pPr>
            <a:endParaRPr lang="en-US" sz="4400"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4" name="Picture 2" descr="Amazon.com: Big Question : Alexa Skills"/>
          <p:cNvPicPr>
            <a:picLocks noChangeAspect="1" noChangeArrowheads="1"/>
          </p:cNvPicPr>
          <p:nvPr/>
        </p:nvPicPr>
        <p:blipFill>
          <a:blip r:embed="rId3"/>
          <a:srcRect/>
          <a:stretch>
            <a:fillRect/>
          </a:stretch>
        </p:blipFill>
        <p:spPr bwMode="auto">
          <a:xfrm>
            <a:off x="8024814" y="2238866"/>
            <a:ext cx="4429946" cy="44299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cs typeface="Times New Roman" pitchFamily="18" charset="0"/>
              </a:rPr>
              <a:t>You can make a choice using the table below:</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2" name="Content Placeholder 11"/>
          <p:cNvGraphicFramePr>
            <a:graphicFrameLocks noGrp="1"/>
          </p:cNvGraphicFramePr>
          <p:nvPr>
            <p:ph idx="1"/>
          </p:nvPr>
        </p:nvGraphicFramePr>
        <p:xfrm>
          <a:off x="1468548" y="1658007"/>
          <a:ext cx="10018712" cy="4206240"/>
        </p:xfrm>
        <a:graphic>
          <a:graphicData uri="http://schemas.openxmlformats.org/drawingml/2006/table">
            <a:tbl>
              <a:tblPr firstRow="1" bandRow="1">
                <a:tableStyleId>{5C22544A-7EE6-4342-B048-85BDC9FD1C3A}</a:tableStyleId>
              </a:tblPr>
              <a:tblGrid>
                <a:gridCol w="5009356"/>
                <a:gridCol w="5009356"/>
              </a:tblGrid>
              <a:tr h="370840">
                <a:tc>
                  <a:txBody>
                    <a:bodyPr/>
                    <a:lstStyle/>
                    <a:p>
                      <a:pPr algn="ctr"/>
                      <a:r>
                        <a:rPr lang="en-US" sz="2400" b="1" dirty="0" smtClean="0">
                          <a:solidFill>
                            <a:schemeClr val="tx1"/>
                          </a:solidFill>
                          <a:latin typeface="Comic Sans MS" pitchFamily="66" charset="0"/>
                        </a:rPr>
                        <a:t>Student Led</a:t>
                      </a:r>
                      <a:endParaRPr lang="en-US" sz="2400" b="1" dirty="0">
                        <a:solidFill>
                          <a:schemeClr val="tx1"/>
                        </a:solidFill>
                        <a:latin typeface="Comic Sans MS" pitchFamily="66" charset="0"/>
                      </a:endParaRPr>
                    </a:p>
                  </a:txBody>
                  <a:tcPr/>
                </a:tc>
                <a:tc>
                  <a:txBody>
                    <a:bodyPr/>
                    <a:lstStyle/>
                    <a:p>
                      <a:pPr algn="ctr"/>
                      <a:r>
                        <a:rPr lang="en-US" sz="2400" dirty="0" smtClean="0">
                          <a:solidFill>
                            <a:schemeClr val="tx1"/>
                          </a:solidFill>
                          <a:latin typeface="Comic Sans MS" pitchFamily="66" charset="0"/>
                        </a:rPr>
                        <a:t>Teacher  Led</a:t>
                      </a:r>
                      <a:endParaRPr lang="en-US" sz="2400" dirty="0">
                        <a:solidFill>
                          <a:schemeClr val="tx1"/>
                        </a:solidFill>
                        <a:latin typeface="Comic Sans MS" pitchFamily="66" charset="0"/>
                      </a:endParaRPr>
                    </a:p>
                  </a:txBody>
                  <a:tcPr/>
                </a:tc>
              </a:tr>
              <a:tr h="370840">
                <a:tc>
                  <a:txBody>
                    <a:bodyPr/>
                    <a:lstStyle/>
                    <a:p>
                      <a:pPr algn="just"/>
                      <a:r>
                        <a:rPr lang="en-US" sz="2400" dirty="0" smtClean="0">
                          <a:latin typeface="Comic Sans MS" pitchFamily="66" charset="0"/>
                        </a:rPr>
                        <a:t>The decision to learn is made by the student. The classroom is set up to meet the requirements of the kids, there is strong student participation and engagement, and teachers behave more like coaches, offering direction when necessary.</a:t>
                      </a:r>
                      <a:endParaRPr lang="en-US" sz="2400" dirty="0">
                        <a:latin typeface="Comic Sans MS" pitchFamily="66" charset="0"/>
                      </a:endParaRPr>
                    </a:p>
                  </a:txBody>
                  <a:tcPr/>
                </a:tc>
                <a:tc>
                  <a:txBody>
                    <a:bodyPr/>
                    <a:lstStyle/>
                    <a:p>
                      <a:pPr algn="just"/>
                      <a:r>
                        <a:rPr lang="en-US" sz="2400" dirty="0" smtClean="0">
                          <a:latin typeface="Comic Sans MS" pitchFamily="66" charset="0"/>
                        </a:rPr>
                        <a:t>The decision to learn is entirely up to the teacher. Teachers accept responsibility for what children need, and a teacher-led classroom is set up to meet their needs and obligations. In this setting, learning that deviates from the teacher's agenda is frequently met with resistance or even animosity.</a:t>
                      </a:r>
                      <a:endParaRPr lang="en-US" sz="2400" dirty="0">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713" y="0"/>
            <a:ext cx="10264774" cy="1752599"/>
          </a:xfrm>
        </p:spPr>
        <p:txBody>
          <a:bodyPr>
            <a:normAutofit/>
          </a:bodyPr>
          <a:lstStyle/>
          <a:p>
            <a:r>
              <a:rPr lang="en-US" b="1" dirty="0" smtClean="0">
                <a:latin typeface="Comic Sans MS" pitchFamily="66" charset="0"/>
                <a:cs typeface="Times New Roman" pitchFamily="18" charset="0"/>
              </a:rPr>
              <a:t>Project-Based Unit of Inquiry Scheduling</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1468544" y="1973317"/>
            <a:ext cx="10103346" cy="4474780"/>
          </a:xfrm>
        </p:spPr>
        <p:txBody>
          <a:bodyPr/>
          <a:lstStyle/>
          <a:p>
            <a:pPr algn="just"/>
            <a:r>
              <a:rPr lang="en-US" dirty="0" smtClean="0">
                <a:latin typeface="Comic Sans MS" pitchFamily="66" charset="0"/>
              </a:rPr>
              <a:t>It takes time to create, test, and refine an idea.</a:t>
            </a:r>
          </a:p>
          <a:p>
            <a:pPr algn="just"/>
            <a:r>
              <a:rPr lang="en-US" dirty="0" smtClean="0">
                <a:latin typeface="Comic Sans MS" pitchFamily="66" charset="0"/>
              </a:rPr>
              <a:t>Here is a sample schedule for a PBL unit of inquiry that allows students adequate opportunity to participate in the activity.</a:t>
            </a:r>
          </a:p>
          <a:p>
            <a:pPr algn="just"/>
            <a:r>
              <a:rPr lang="en-US" dirty="0" smtClean="0">
                <a:latin typeface="Comic Sans MS" pitchFamily="66" charset="0"/>
              </a:rPr>
              <a:t>Your timetabling commitments determine how much time you have available each week.</a:t>
            </a:r>
          </a:p>
          <a:p>
            <a:pPr algn="just"/>
            <a:r>
              <a:rPr lang="en-US" dirty="0" smtClean="0">
                <a:latin typeface="Comic Sans MS" pitchFamily="66" charset="0"/>
              </a:rPr>
              <a:t>How much information from different subjects you were able to incorporate and evaluate</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20" y="-567558"/>
            <a:ext cx="10264774" cy="1752599"/>
          </a:xfrm>
        </p:spPr>
        <p:txBody>
          <a:bodyPr>
            <a:normAutofit/>
          </a:bodyPr>
          <a:lstStyle/>
          <a:p>
            <a:r>
              <a:rPr lang="en-US" sz="3200" b="1" dirty="0" smtClean="0">
                <a:latin typeface="Comic Sans MS" pitchFamily="66" charset="0"/>
                <a:cs typeface="Times New Roman" pitchFamily="18" charset="0"/>
              </a:rPr>
              <a:t>Project-Based Unit of Inquiry Scheduling</a:t>
            </a:r>
            <a:endParaRPr lang="en-US" sz="3200" b="1"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pic>
        <p:nvPicPr>
          <p:cNvPr id="5121" name="Picture 1"/>
          <p:cNvPicPr>
            <a:picLocks noChangeAspect="1" noChangeArrowheads="1"/>
          </p:cNvPicPr>
          <p:nvPr/>
        </p:nvPicPr>
        <p:blipFill>
          <a:blip r:embed="rId3"/>
          <a:srcRect l="9693" t="14871" r="32509" b="12069"/>
          <a:stretch>
            <a:fillRect/>
          </a:stretch>
        </p:blipFill>
        <p:spPr bwMode="auto">
          <a:xfrm>
            <a:off x="1954924" y="639546"/>
            <a:ext cx="8749862" cy="6218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fontScale="90000"/>
          </a:bodyPr>
          <a:lstStyle/>
          <a:p>
            <a:r>
              <a:rPr lang="en-US" sz="6000" b="1" dirty="0" smtClean="0">
                <a:latin typeface="Comic Sans MS" pitchFamily="66" charset="0"/>
                <a:cs typeface="Times New Roman" pitchFamily="18" charset="0"/>
              </a:rPr>
              <a:t>Creating a structure for your STEAM classroom</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p:txBody>
          <a:bodyPr/>
          <a:lstStyle/>
          <a:p>
            <a:r>
              <a:rPr lang="en-US" dirty="0" smtClean="0">
                <a:latin typeface="Comic Sans MS" pitchFamily="66" charset="0"/>
              </a:rPr>
              <a:t>The setup of a STEAM classroom is not governed by any clear guidelines.</a:t>
            </a:r>
          </a:p>
          <a:p>
            <a:r>
              <a:rPr lang="en-US" dirty="0" smtClean="0">
                <a:latin typeface="Comic Sans MS" pitchFamily="66" charset="0"/>
              </a:rPr>
              <a:t>There aren't any specific or necessary STEAM Centers or Facilities.</a:t>
            </a:r>
          </a:p>
          <a:p>
            <a:r>
              <a:rPr lang="en-US" dirty="0" smtClean="0">
                <a:latin typeface="Comic Sans MS" pitchFamily="66" charset="0"/>
              </a:rPr>
              <a:t>You can dedicate a maker space, studio, or lab in the classroom by making sure you have the supplies required to complete STEAM classes or projects.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2043</TotalTime>
  <Words>565</Words>
  <Application>Microsoft Office PowerPoint</Application>
  <PresentationFormat>Custom</PresentationFormat>
  <Paragraphs>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Parallax</vt:lpstr>
      <vt:lpstr>Preschool Professional</vt:lpstr>
      <vt:lpstr>Course Content </vt:lpstr>
      <vt:lpstr>Course Objective</vt:lpstr>
      <vt:lpstr>Education Delivery Resources</vt:lpstr>
      <vt:lpstr>Big Question?</vt:lpstr>
      <vt:lpstr>You can make a choice using the table below:</vt:lpstr>
      <vt:lpstr>Project-Based Unit of Inquiry Scheduling</vt:lpstr>
      <vt:lpstr>Project-Based Unit of Inquiry Scheduling</vt:lpstr>
      <vt:lpstr>Creating a structure for your STEAM classroom</vt:lpstr>
      <vt:lpstr>Creating a structure for your STEAM classroom</vt:lpstr>
      <vt:lpstr>During the project-based unit of inquiry, a variety of subjects are covered, including</vt:lpstr>
      <vt:lpstr>Slide 12</vt:lpstr>
      <vt:lpstr>Slide 13</vt:lpstr>
      <vt:lpstr>Slide 14</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cp:lastModifiedBy>
  <cp:revision>69</cp:revision>
  <dcterms:created xsi:type="dcterms:W3CDTF">2019-04-05T04:13:32Z</dcterms:created>
  <dcterms:modified xsi:type="dcterms:W3CDTF">2022-07-06T16:14:00Z</dcterms:modified>
</cp:coreProperties>
</file>