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1693" r:id="rId3"/>
    <p:sldId id="1706" r:id="rId4"/>
    <p:sldId id="1707" r:id="rId5"/>
    <p:sldId id="1709" r:id="rId6"/>
    <p:sldId id="1710" r:id="rId7"/>
    <p:sldId id="1715" r:id="rId8"/>
    <p:sldId id="1708" r:id="rId9"/>
    <p:sldId id="1713" r:id="rId10"/>
    <p:sldId id="1716" r:id="rId11"/>
    <p:sldId id="1717" r:id="rId12"/>
    <p:sldId id="1718" r:id="rId13"/>
    <p:sldId id="1719"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lcome" initials="W" lastIdx="1" clrIdx="0">
    <p:extLst>
      <p:ext uri="{19B8F6BF-5375-455C-9EA6-DF929625EA0E}">
        <p15:presenceInfo xmlns:p15="http://schemas.microsoft.com/office/powerpoint/2012/main" userId="3f9a684b38a1069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A9C951-65F3-40C8-955A-E2CCEF86B832}" v="36" dt="2022-07-22T07:23:16.6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285" autoAdjust="0"/>
  </p:normalViewPr>
  <p:slideViewPr>
    <p:cSldViewPr snapToGrid="0">
      <p:cViewPr>
        <p:scale>
          <a:sx n="63" d="100"/>
          <a:sy n="63" d="100"/>
        </p:scale>
        <p:origin x="32" y="5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2C787E-2743-42D0-B880-15F3202F04EF}" type="datetimeFigureOut">
              <a:rPr lang="en-US" smtClean="0"/>
              <a:pPr/>
              <a:t>7/22/2022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ED5362-FF47-4C7A-BD47-26B8AFE9CCC6}" type="slidenum">
              <a:rPr lang="en-US" smtClean="0"/>
              <a:pPr/>
              <a:t>‹#›</a:t>
            </a:fld>
            <a:endParaRPr lang="en-US"/>
          </a:p>
        </p:txBody>
      </p:sp>
    </p:spTree>
    <p:extLst>
      <p:ext uri="{BB962C8B-B14F-4D97-AF65-F5344CB8AC3E}">
        <p14:creationId xmlns:p14="http://schemas.microsoft.com/office/powerpoint/2010/main" val="1223319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7/22/2022</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7/22/2022</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9.jpe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0.jpeg"/></Relationships>
</file>

<file path=ppt/slides/_rels/slide1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gif"/></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1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7200" b="1" dirty="0"/>
              <a:t>Preschool Professional Course</a:t>
            </a:r>
          </a:p>
        </p:txBody>
      </p:sp>
      <p:pic>
        <p:nvPicPr>
          <p:cNvPr id="4" name="Picture 3" descr="C:\Users\User\Dropbox\Jolly Phonics sales\logo sign contracts bank details etc\logo 2.png"/>
          <p:cNvPicPr/>
          <p:nvPr/>
        </p:nvPicPr>
        <p:blipFill rotWithShape="1">
          <a:blip r:embed="rId2">
            <a:extLst>
              <a:ext uri="{28A0092B-C50C-407E-A947-70E740481C1C}">
                <a14:useLocalDpi xmlns:a14="http://schemas.microsoft.com/office/drawing/2010/main" val="0"/>
              </a:ext>
            </a:extLst>
          </a:blip>
          <a:srcRect b="20807"/>
          <a:stretch/>
        </p:blipFill>
        <p:spPr bwMode="auto">
          <a:xfrm>
            <a:off x="9764296" y="0"/>
            <a:ext cx="2427704" cy="1180818"/>
          </a:xfrm>
          <a:prstGeom prst="rect">
            <a:avLst/>
          </a:prstGeom>
          <a:noFill/>
          <a:ln>
            <a:noFill/>
          </a:ln>
        </p:spPr>
      </p:pic>
      <p:sp>
        <p:nvSpPr>
          <p:cNvPr id="6" name="Subtitle 5">
            <a:extLst>
              <a:ext uri="{FF2B5EF4-FFF2-40B4-BE49-F238E27FC236}">
                <a16:creationId xmlns:a16="http://schemas.microsoft.com/office/drawing/2014/main" id="{A3441B42-A9DB-6546-13C8-E337B9503AAB}"/>
              </a:ext>
            </a:extLst>
          </p:cNvPr>
          <p:cNvSpPr>
            <a:spLocks noGrp="1"/>
          </p:cNvSpPr>
          <p:nvPr>
            <p:ph type="subTitle" idx="1"/>
          </p:nvPr>
        </p:nvSpPr>
        <p:spPr>
          <a:xfrm>
            <a:off x="4515377" y="3996266"/>
            <a:ext cx="3935603" cy="2163901"/>
          </a:xfrm>
        </p:spPr>
        <p:txBody>
          <a:bodyPr>
            <a:noAutofit/>
          </a:bodyPr>
          <a:lstStyle/>
          <a:p>
            <a:r>
              <a:rPr lang="en-US" sz="2000" dirty="0"/>
              <a:t>Montessori</a:t>
            </a:r>
          </a:p>
          <a:p>
            <a:endParaRPr lang="en-US" sz="2000" dirty="0"/>
          </a:p>
          <a:p>
            <a:r>
              <a:rPr lang="en-US" sz="2000" dirty="0"/>
              <a:t>Module 7</a:t>
            </a:r>
          </a:p>
          <a:p>
            <a:r>
              <a:rPr lang="en-US" sz="2000" dirty="0"/>
              <a:t>Mathematics ;counting shapes operations</a:t>
            </a:r>
          </a:p>
          <a:p>
            <a:br>
              <a:rPr lang="en-US" sz="2000" dirty="0"/>
            </a:br>
            <a:br>
              <a:rPr lang="en-US" sz="2000" dirty="0"/>
            </a:br>
            <a:endParaRPr lang="en-US" sz="2000" dirty="0"/>
          </a:p>
        </p:txBody>
      </p:sp>
    </p:spTree>
    <p:extLst>
      <p:ext uri="{BB962C8B-B14F-4D97-AF65-F5344CB8AC3E}">
        <p14:creationId xmlns:p14="http://schemas.microsoft.com/office/powerpoint/2010/main" val="105073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35" name="Group 34">
            <a:extLst>
              <a:ext uri="{FF2B5EF4-FFF2-40B4-BE49-F238E27FC236}">
                <a16:creationId xmlns:a16="http://schemas.microsoft.com/office/drawing/2014/main" id="{8AEBEFE2-515F-4B18-8468-97D8C730986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36" name="Freeform 6">
              <a:extLst>
                <a:ext uri="{FF2B5EF4-FFF2-40B4-BE49-F238E27FC236}">
                  <a16:creationId xmlns:a16="http://schemas.microsoft.com/office/drawing/2014/main" id="{42A84A1C-64AD-4415-AC50-45FB65361D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37" name="Freeform 7">
              <a:extLst>
                <a:ext uri="{FF2B5EF4-FFF2-40B4-BE49-F238E27FC236}">
                  <a16:creationId xmlns:a16="http://schemas.microsoft.com/office/drawing/2014/main" id="{B9CCB5DF-B7FE-4417-9B32-672497E3AD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38" name="Freeform 8">
              <a:extLst>
                <a:ext uri="{FF2B5EF4-FFF2-40B4-BE49-F238E27FC236}">
                  <a16:creationId xmlns:a16="http://schemas.microsoft.com/office/drawing/2014/main" id="{3C6EE6E1-4DD7-4FB0-9428-1B0064584C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39" name="Freeform 9">
              <a:extLst>
                <a:ext uri="{FF2B5EF4-FFF2-40B4-BE49-F238E27FC236}">
                  <a16:creationId xmlns:a16="http://schemas.microsoft.com/office/drawing/2014/main" id="{F19641FD-140C-4164-882A-1C36915F42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40" name="Freeform 10">
              <a:extLst>
                <a:ext uri="{FF2B5EF4-FFF2-40B4-BE49-F238E27FC236}">
                  <a16:creationId xmlns:a16="http://schemas.microsoft.com/office/drawing/2014/main" id="{1B022741-DE93-4568-9EA7-CFDF6A7B42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41" name="Freeform 11">
              <a:extLst>
                <a:ext uri="{FF2B5EF4-FFF2-40B4-BE49-F238E27FC236}">
                  <a16:creationId xmlns:a16="http://schemas.microsoft.com/office/drawing/2014/main" id="{0366A110-6771-478C-915F-09E3FC17DF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4" name="TextBox 3">
            <a:extLst>
              <a:ext uri="{FF2B5EF4-FFF2-40B4-BE49-F238E27FC236}">
                <a16:creationId xmlns:a16="http://schemas.microsoft.com/office/drawing/2014/main" id="{F163185B-38C0-DF15-A316-12A7AE9C0E47}"/>
              </a:ext>
            </a:extLst>
          </p:cNvPr>
          <p:cNvSpPr txBox="1"/>
          <p:nvPr/>
        </p:nvSpPr>
        <p:spPr>
          <a:xfrm>
            <a:off x="3390434" y="610386"/>
            <a:ext cx="3297635" cy="1752599"/>
          </a:xfrm>
          <a:prstGeom prst="rect">
            <a:avLst/>
          </a:prstGeom>
        </p:spPr>
        <p:txBody>
          <a:bodyPr vert="horz" lIns="91440" tIns="45720" rIns="91440" bIns="45720" rtlCol="0" anchor="ctr">
            <a:normAutofit/>
          </a:bodyPr>
          <a:lstStyle/>
          <a:p>
            <a:pPr algn="ctr">
              <a:spcBef>
                <a:spcPct val="0"/>
              </a:spcBef>
              <a:spcAft>
                <a:spcPts val="600"/>
              </a:spcAft>
            </a:pPr>
            <a:r>
              <a:rPr lang="en-US" sz="3200" b="1">
                <a:ln w="3175" cmpd="sng">
                  <a:noFill/>
                </a:ln>
                <a:latin typeface="+mj-lt"/>
                <a:ea typeface="+mj-ea"/>
                <a:cs typeface="+mj-cs"/>
              </a:rPr>
              <a:t>Division</a:t>
            </a:r>
          </a:p>
        </p:txBody>
      </p:sp>
      <p:sp>
        <p:nvSpPr>
          <p:cNvPr id="21" name="TextBox 20">
            <a:extLst>
              <a:ext uri="{FF2B5EF4-FFF2-40B4-BE49-F238E27FC236}">
                <a16:creationId xmlns:a16="http://schemas.microsoft.com/office/drawing/2014/main" id="{995B0D04-C5D1-29B9-0921-80D6A64D7FEB}"/>
              </a:ext>
            </a:extLst>
          </p:cNvPr>
          <p:cNvSpPr txBox="1"/>
          <p:nvPr/>
        </p:nvSpPr>
        <p:spPr>
          <a:xfrm>
            <a:off x="3799809" y="1866899"/>
            <a:ext cx="2812386" cy="3124201"/>
          </a:xfrm>
          <a:prstGeom prst="rect">
            <a:avLst/>
          </a:prstGeom>
        </p:spPr>
        <p:txBody>
          <a:bodyPr vert="horz" lIns="91440" tIns="45720" rIns="91440" bIns="45720" rtlCol="0" anchor="ctr">
            <a:normAutofit/>
          </a:bodyPr>
          <a:lstStyle/>
          <a:p>
            <a:pPr>
              <a:spcBef>
                <a:spcPct val="20000"/>
              </a:spcBef>
              <a:spcAft>
                <a:spcPts val="600"/>
              </a:spcAft>
              <a:buClr>
                <a:schemeClr val="accent1">
                  <a:lumMod val="75000"/>
                </a:schemeClr>
              </a:buClr>
              <a:buSzPct val="145000"/>
              <a:buFont typeface="Arial"/>
              <a:buChar char="•"/>
            </a:pPr>
            <a:r>
              <a:rPr lang="en-US" b="0" i="0"/>
              <a:t> The concept of division is presented and practiced by sharing unit beads among up to 9 skittles.  Actually learning the division facts in an order is usually left to the future elementary grades.</a:t>
            </a:r>
            <a:endParaRPr lang="en-US"/>
          </a:p>
        </p:txBody>
      </p:sp>
      <p:pic>
        <p:nvPicPr>
          <p:cNvPr id="8" name="Picture 7" descr="A picture containing text, indoor, person, child&#10;&#10;Description automatically generated">
            <a:extLst>
              <a:ext uri="{FF2B5EF4-FFF2-40B4-BE49-F238E27FC236}">
                <a16:creationId xmlns:a16="http://schemas.microsoft.com/office/drawing/2014/main" id="{6208F30D-6AF2-F2D3-EDD9-0FD8619280CA}"/>
              </a:ext>
            </a:extLst>
          </p:cNvPr>
          <p:cNvPicPr>
            <a:picLocks noChangeAspect="1"/>
          </p:cNvPicPr>
          <p:nvPr/>
        </p:nvPicPr>
        <p:blipFill>
          <a:blip r:embed="rId3">
            <a:alphaModFix amt="50000"/>
          </a:blip>
          <a:stretch>
            <a:fillRect/>
          </a:stretch>
        </p:blipFill>
        <p:spPr>
          <a:xfrm>
            <a:off x="1281407" y="2638425"/>
            <a:ext cx="1718619" cy="2014523"/>
          </a:xfrm>
          <a:prstGeom prst="roundRect">
            <a:avLst>
              <a:gd name="adj" fmla="val 49046"/>
            </a:avLst>
          </a:prstGeom>
          <a:solidFill>
            <a:srgbClr val="FFFFFF">
              <a:shade val="85000"/>
            </a:srgbClr>
          </a:solidFill>
          <a:ln>
            <a:noFill/>
          </a:ln>
          <a:effectLst>
            <a:reflection blurRad="12700" stA="38000" endPos="28000" dist="5000" dir="5400000" sy="-100000" algn="bl" rotWithShape="0"/>
          </a:effectLst>
        </p:spPr>
      </p:pic>
      <p:pic>
        <p:nvPicPr>
          <p:cNvPr id="6" name="Picture 5" descr="A piece of paper with writing on it&#10;&#10;Description automatically generated with low confidence">
            <a:extLst>
              <a:ext uri="{FF2B5EF4-FFF2-40B4-BE49-F238E27FC236}">
                <a16:creationId xmlns:a16="http://schemas.microsoft.com/office/drawing/2014/main" id="{A11D9885-7063-0DF0-7984-BC9AABBA3ABC}"/>
              </a:ext>
            </a:extLst>
          </p:cNvPr>
          <p:cNvPicPr>
            <a:picLocks noChangeAspect="1"/>
          </p:cNvPicPr>
          <p:nvPr/>
        </p:nvPicPr>
        <p:blipFill>
          <a:blip r:embed="rId4"/>
          <a:stretch>
            <a:fillRect/>
          </a:stretch>
        </p:blipFill>
        <p:spPr>
          <a:xfrm>
            <a:off x="6888480" y="1665905"/>
            <a:ext cx="4553583" cy="4472322"/>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pic>
        <p:nvPicPr>
          <p:cNvPr id="9" name="Picture 8">
            <a:extLst>
              <a:ext uri="{FF2B5EF4-FFF2-40B4-BE49-F238E27FC236}">
                <a16:creationId xmlns:a16="http://schemas.microsoft.com/office/drawing/2014/main" id="{E2B588DA-8149-B196-598C-A160BA26A501}"/>
              </a:ext>
            </a:extLst>
          </p:cNvPr>
          <p:cNvPicPr>
            <a:picLocks noChangeAspect="1"/>
          </p:cNvPicPr>
          <p:nvPr/>
        </p:nvPicPr>
        <p:blipFill>
          <a:blip r:embed="rId5"/>
          <a:stretch>
            <a:fillRect/>
          </a:stretch>
        </p:blipFill>
        <p:spPr>
          <a:xfrm>
            <a:off x="10430103" y="0"/>
            <a:ext cx="1761897" cy="1268078"/>
          </a:xfrm>
          <a:prstGeom prst="rect">
            <a:avLst/>
          </a:prstGeom>
        </p:spPr>
      </p:pic>
    </p:spTree>
    <p:extLst>
      <p:ext uri="{BB962C8B-B14F-4D97-AF65-F5344CB8AC3E}">
        <p14:creationId xmlns:p14="http://schemas.microsoft.com/office/powerpoint/2010/main" val="2437532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8AEBEFE2-515F-4B18-8468-97D8C730986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5" name="Freeform 6">
              <a:extLst>
                <a:ext uri="{FF2B5EF4-FFF2-40B4-BE49-F238E27FC236}">
                  <a16:creationId xmlns:a16="http://schemas.microsoft.com/office/drawing/2014/main" id="{42A84A1C-64AD-4415-AC50-45FB65361D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6" name="Freeform 7">
              <a:extLst>
                <a:ext uri="{FF2B5EF4-FFF2-40B4-BE49-F238E27FC236}">
                  <a16:creationId xmlns:a16="http://schemas.microsoft.com/office/drawing/2014/main" id="{B9CCB5DF-B7FE-4417-9B32-672497E3AD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7" name="Freeform 8">
              <a:extLst>
                <a:ext uri="{FF2B5EF4-FFF2-40B4-BE49-F238E27FC236}">
                  <a16:creationId xmlns:a16="http://schemas.microsoft.com/office/drawing/2014/main" id="{3C6EE6E1-4DD7-4FB0-9428-1B0064584C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8" name="Freeform 9">
              <a:extLst>
                <a:ext uri="{FF2B5EF4-FFF2-40B4-BE49-F238E27FC236}">
                  <a16:creationId xmlns:a16="http://schemas.microsoft.com/office/drawing/2014/main" id="{F19641FD-140C-4164-882A-1C36915F42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1B022741-DE93-4568-9EA7-CFDF6A7B42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0366A110-6771-478C-915F-09E3FC17DF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4" name="TextBox 3">
            <a:extLst>
              <a:ext uri="{FF2B5EF4-FFF2-40B4-BE49-F238E27FC236}">
                <a16:creationId xmlns:a16="http://schemas.microsoft.com/office/drawing/2014/main" id="{46F9A7C6-EA0B-75EE-5141-426A4F5736F2}"/>
              </a:ext>
            </a:extLst>
          </p:cNvPr>
          <p:cNvSpPr txBox="1"/>
          <p:nvPr/>
        </p:nvSpPr>
        <p:spPr>
          <a:xfrm>
            <a:off x="1630061" y="2114549"/>
            <a:ext cx="5747778" cy="3124201"/>
          </a:xfrm>
          <a:prstGeom prst="rect">
            <a:avLst/>
          </a:prstGeom>
        </p:spPr>
        <p:txBody>
          <a:bodyPr vert="horz" lIns="91440" tIns="45720" rIns="91440" bIns="45720" rtlCol="0" anchor="ctr">
            <a:normAutofit/>
          </a:bodyPr>
          <a:lstStyle/>
          <a:p>
            <a:pPr>
              <a:spcBef>
                <a:spcPct val="20000"/>
              </a:spcBef>
              <a:spcAft>
                <a:spcPts val="600"/>
              </a:spcAft>
              <a:buClr>
                <a:schemeClr val="accent1">
                  <a:lumMod val="75000"/>
                </a:schemeClr>
              </a:buClr>
              <a:buSzPct val="145000"/>
              <a:buFont typeface="Arial"/>
              <a:buChar char="•"/>
            </a:pPr>
            <a:r>
              <a:rPr lang="en-US" sz="2000" b="0" i="0" dirty="0"/>
              <a:t>Halves, thirds, and fourths are also introduced, and the children learn first to identify these fractions and then to add and subtract fractions of like denominators.</a:t>
            </a:r>
            <a:endParaRPr lang="en-US" sz="2000" dirty="0"/>
          </a:p>
        </p:txBody>
      </p:sp>
      <p:sp>
        <p:nvSpPr>
          <p:cNvPr id="22" name="Rounded Rectangle 6">
            <a:extLst>
              <a:ext uri="{FF2B5EF4-FFF2-40B4-BE49-F238E27FC236}">
                <a16:creationId xmlns:a16="http://schemas.microsoft.com/office/drawing/2014/main" id="{61DCA37C-CB0B-475A-B462-77C9CBA37C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944" y="648931"/>
            <a:ext cx="3982086"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40D2094-564E-1389-388E-AF569A9C3EF1}"/>
              </a:ext>
            </a:extLst>
          </p:cNvPr>
          <p:cNvPicPr>
            <a:picLocks noChangeAspect="1"/>
          </p:cNvPicPr>
          <p:nvPr/>
        </p:nvPicPr>
        <p:blipFill>
          <a:blip r:embed="rId3"/>
          <a:stretch>
            <a:fillRect/>
          </a:stretch>
        </p:blipFill>
        <p:spPr>
          <a:xfrm>
            <a:off x="-7303" y="6033166"/>
            <a:ext cx="1212215" cy="872459"/>
          </a:xfrm>
          <a:prstGeom prst="rect">
            <a:avLst/>
          </a:prstGeom>
        </p:spPr>
      </p:pic>
      <p:pic>
        <p:nvPicPr>
          <p:cNvPr id="7" name="Picture 6" descr="A child painting on a table&#10;&#10;Description automatically generated with medium confidence">
            <a:extLst>
              <a:ext uri="{FF2B5EF4-FFF2-40B4-BE49-F238E27FC236}">
                <a16:creationId xmlns:a16="http://schemas.microsoft.com/office/drawing/2014/main" id="{C6204C2D-7B30-EE10-9536-1A1ED10AC650}"/>
              </a:ext>
            </a:extLst>
          </p:cNvPr>
          <p:cNvPicPr>
            <a:picLocks noChangeAspect="1"/>
          </p:cNvPicPr>
          <p:nvPr/>
        </p:nvPicPr>
        <p:blipFill>
          <a:blip r:embed="rId4">
            <a:alphaModFix amt="50000"/>
          </a:blip>
          <a:stretch>
            <a:fillRect/>
          </a:stretch>
        </p:blipFill>
        <p:spPr>
          <a:xfrm>
            <a:off x="7903154" y="977105"/>
            <a:ext cx="3282483" cy="4581368"/>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8" name="TextBox 7">
            <a:extLst>
              <a:ext uri="{FF2B5EF4-FFF2-40B4-BE49-F238E27FC236}">
                <a16:creationId xmlns:a16="http://schemas.microsoft.com/office/drawing/2014/main" id="{087B6C53-2B3A-02F5-3E58-B6073BF513ED}"/>
              </a:ext>
            </a:extLst>
          </p:cNvPr>
          <p:cNvSpPr txBox="1"/>
          <p:nvPr/>
        </p:nvSpPr>
        <p:spPr>
          <a:xfrm>
            <a:off x="2542735" y="1548090"/>
            <a:ext cx="3103880" cy="646331"/>
          </a:xfrm>
          <a:prstGeom prst="rect">
            <a:avLst/>
          </a:prstGeom>
          <a:noFill/>
        </p:spPr>
        <p:txBody>
          <a:bodyPr wrap="square" rtlCol="0">
            <a:spAutoFit/>
          </a:bodyPr>
          <a:lstStyle/>
          <a:p>
            <a:r>
              <a:rPr lang="en-US" sz="3600" b="1" kern="1200" dirty="0">
                <a:solidFill>
                  <a:schemeClr val="tx1"/>
                </a:solidFill>
                <a:latin typeface="+mn-lt"/>
                <a:ea typeface="+mn-ea"/>
                <a:cs typeface="+mn-cs"/>
              </a:rPr>
              <a:t>Fractions</a:t>
            </a:r>
          </a:p>
        </p:txBody>
      </p:sp>
    </p:spTree>
    <p:extLst>
      <p:ext uri="{BB962C8B-B14F-4D97-AF65-F5344CB8AC3E}">
        <p14:creationId xmlns:p14="http://schemas.microsoft.com/office/powerpoint/2010/main" val="3163612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9FC5EC2-E261-8CFB-009F-FA91096EC427}"/>
              </a:ext>
            </a:extLst>
          </p:cNvPr>
          <p:cNvPicPr>
            <a:picLocks noChangeAspect="1"/>
          </p:cNvPicPr>
          <p:nvPr/>
        </p:nvPicPr>
        <p:blipFill>
          <a:blip r:embed="rId2"/>
          <a:stretch>
            <a:fillRect/>
          </a:stretch>
        </p:blipFill>
        <p:spPr>
          <a:xfrm>
            <a:off x="10430103" y="5435029"/>
            <a:ext cx="1761897" cy="1268468"/>
          </a:xfrm>
          <a:prstGeom prst="rect">
            <a:avLst/>
          </a:prstGeom>
        </p:spPr>
      </p:pic>
      <p:sp>
        <p:nvSpPr>
          <p:cNvPr id="3" name="TextBox 2">
            <a:extLst>
              <a:ext uri="{FF2B5EF4-FFF2-40B4-BE49-F238E27FC236}">
                <a16:creationId xmlns:a16="http://schemas.microsoft.com/office/drawing/2014/main" id="{7A564C7B-B46A-11CF-948C-83839F8353E9}"/>
              </a:ext>
            </a:extLst>
          </p:cNvPr>
          <p:cNvSpPr txBox="1"/>
          <p:nvPr/>
        </p:nvSpPr>
        <p:spPr>
          <a:xfrm rot="10800000" flipH="1" flipV="1">
            <a:off x="3169920" y="1361441"/>
            <a:ext cx="6929120" cy="646331"/>
          </a:xfrm>
          <a:prstGeom prst="rect">
            <a:avLst/>
          </a:prstGeom>
          <a:noFill/>
        </p:spPr>
        <p:txBody>
          <a:bodyPr wrap="square" rtlCol="0">
            <a:spAutoFit/>
          </a:bodyPr>
          <a:lstStyle/>
          <a:p>
            <a:r>
              <a:rPr lang="en-US" sz="3600" b="1" dirty="0"/>
              <a:t>Shapes</a:t>
            </a:r>
            <a:endParaRPr lang="en-US" sz="3600" b="1" kern="1200" dirty="0">
              <a:solidFill>
                <a:schemeClr val="tx1"/>
              </a:solidFill>
              <a:latin typeface="+mn-lt"/>
              <a:ea typeface="+mn-ea"/>
              <a:cs typeface="+mn-cs"/>
            </a:endParaRPr>
          </a:p>
        </p:txBody>
      </p:sp>
      <p:pic>
        <p:nvPicPr>
          <p:cNvPr id="5" name="Picture 4" descr="A picture containing text&#10;&#10;Description automatically generated">
            <a:extLst>
              <a:ext uri="{FF2B5EF4-FFF2-40B4-BE49-F238E27FC236}">
                <a16:creationId xmlns:a16="http://schemas.microsoft.com/office/drawing/2014/main" id="{5D701B92-DE5E-08AA-1636-DF3A988F166C}"/>
              </a:ext>
            </a:extLst>
          </p:cNvPr>
          <p:cNvPicPr>
            <a:picLocks noChangeAspect="1"/>
          </p:cNvPicPr>
          <p:nvPr/>
        </p:nvPicPr>
        <p:blipFill rotWithShape="1">
          <a:blip r:embed="rId3"/>
          <a:srcRect l="25462"/>
          <a:stretch/>
        </p:blipFill>
        <p:spPr>
          <a:xfrm>
            <a:off x="2387600" y="2214562"/>
            <a:ext cx="5246687" cy="3952875"/>
          </a:xfrm>
          <a:prstGeom prst="rect">
            <a:avLst/>
          </a:prstGeom>
        </p:spPr>
      </p:pic>
    </p:spTree>
    <p:extLst>
      <p:ext uri="{BB962C8B-B14F-4D97-AF65-F5344CB8AC3E}">
        <p14:creationId xmlns:p14="http://schemas.microsoft.com/office/powerpoint/2010/main" val="2120535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113FF5D-E3CD-92CE-CA00-9E7E0AD59B23}"/>
              </a:ext>
            </a:extLst>
          </p:cNvPr>
          <p:cNvPicPr>
            <a:picLocks noChangeAspect="1"/>
          </p:cNvPicPr>
          <p:nvPr/>
        </p:nvPicPr>
        <p:blipFill>
          <a:blip r:embed="rId2"/>
          <a:stretch>
            <a:fillRect/>
          </a:stretch>
        </p:blipFill>
        <p:spPr>
          <a:xfrm>
            <a:off x="10187743" y="5589922"/>
            <a:ext cx="1761897" cy="1268078"/>
          </a:xfrm>
          <a:prstGeom prst="rect">
            <a:avLst/>
          </a:prstGeom>
        </p:spPr>
      </p:pic>
      <p:pic>
        <p:nvPicPr>
          <p:cNvPr id="4" name="Picture 3" descr="A picture containing text, sign, screenshot&#10;&#10;Description automatically generated">
            <a:extLst>
              <a:ext uri="{FF2B5EF4-FFF2-40B4-BE49-F238E27FC236}">
                <a16:creationId xmlns:a16="http://schemas.microsoft.com/office/drawing/2014/main" id="{E2EE23F5-EB68-F3B9-2C36-D087D193B8AB}"/>
              </a:ext>
            </a:extLst>
          </p:cNvPr>
          <p:cNvPicPr>
            <a:picLocks noChangeAspect="1"/>
          </p:cNvPicPr>
          <p:nvPr/>
        </p:nvPicPr>
        <p:blipFill>
          <a:blip r:embed="rId3"/>
          <a:stretch>
            <a:fillRect/>
          </a:stretch>
        </p:blipFill>
        <p:spPr>
          <a:xfrm>
            <a:off x="2296160" y="284480"/>
            <a:ext cx="7559039" cy="6370319"/>
          </a:xfrm>
          <a:prstGeom prst="rect">
            <a:avLst/>
          </a:prstGeom>
        </p:spPr>
      </p:pic>
    </p:spTree>
    <p:extLst>
      <p:ext uri="{BB962C8B-B14F-4D97-AF65-F5344CB8AC3E}">
        <p14:creationId xmlns:p14="http://schemas.microsoft.com/office/powerpoint/2010/main" val="3128691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97F70779-0FB4-4D13-9933-18A7142A03E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29" name="Freeform 6">
              <a:extLst>
                <a:ext uri="{FF2B5EF4-FFF2-40B4-BE49-F238E27FC236}">
                  <a16:creationId xmlns:a16="http://schemas.microsoft.com/office/drawing/2014/main" id="{C9FDF95E-BC42-458B-900C-0ED39FD603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30" name="Freeform 7">
              <a:extLst>
                <a:ext uri="{FF2B5EF4-FFF2-40B4-BE49-F238E27FC236}">
                  <a16:creationId xmlns:a16="http://schemas.microsoft.com/office/drawing/2014/main" id="{96C47C77-BC71-465B-8B16-C27FF764FB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31" name="Freeform 8">
              <a:extLst>
                <a:ext uri="{FF2B5EF4-FFF2-40B4-BE49-F238E27FC236}">
                  <a16:creationId xmlns:a16="http://schemas.microsoft.com/office/drawing/2014/main" id="{9C9D7DE9-072C-4007-978E-925F5E6AA4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32" name="Freeform 9">
              <a:extLst>
                <a:ext uri="{FF2B5EF4-FFF2-40B4-BE49-F238E27FC236}">
                  <a16:creationId xmlns:a16="http://schemas.microsoft.com/office/drawing/2014/main" id="{C48D08DD-584A-4D31-99E6-1A16D6E177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3" name="Freeform 10">
              <a:extLst>
                <a:ext uri="{FF2B5EF4-FFF2-40B4-BE49-F238E27FC236}">
                  <a16:creationId xmlns:a16="http://schemas.microsoft.com/office/drawing/2014/main" id="{CB24CE8B-7A6A-4B64-8A78-FA49AC5B4C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4" name="Freeform 11">
              <a:extLst>
                <a:ext uri="{FF2B5EF4-FFF2-40B4-BE49-F238E27FC236}">
                  <a16:creationId xmlns:a16="http://schemas.microsoft.com/office/drawing/2014/main" id="{91F086CD-0318-46B7-97AC-CE844A0E2B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useBgFill="1">
        <p:nvSpPr>
          <p:cNvPr id="36" name="Rectangle 35">
            <a:extLst>
              <a:ext uri="{FF2B5EF4-FFF2-40B4-BE49-F238E27FC236}">
                <a16:creationId xmlns:a16="http://schemas.microsoft.com/office/drawing/2014/main" id="{E65A0BA4-A99F-455C-96F2-1FF084E1C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A1A1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descr="Letter&#10;&#10;Description automatically generated with medium confidence">
            <a:extLst>
              <a:ext uri="{FF2B5EF4-FFF2-40B4-BE49-F238E27FC236}">
                <a16:creationId xmlns:a16="http://schemas.microsoft.com/office/drawing/2014/main" id="{1BED4469-A4C3-8F98-789A-BAA1BE5B3652}"/>
              </a:ext>
            </a:extLst>
          </p:cNvPr>
          <p:cNvPicPr>
            <a:picLocks noChangeAspect="1"/>
          </p:cNvPicPr>
          <p:nvPr/>
        </p:nvPicPr>
        <p:blipFill rotWithShape="1">
          <a:blip r:embed="rId3"/>
          <a:srcRect t="10249" b="5481"/>
          <a:stretch/>
        </p:blipFill>
        <p:spPr>
          <a:xfrm>
            <a:off x="20" y="10"/>
            <a:ext cx="12191980" cy="6857990"/>
          </a:xfrm>
          <a:prstGeom prst="rect">
            <a:avLst/>
          </a:prstGeom>
        </p:spPr>
      </p:pic>
      <p:pic>
        <p:nvPicPr>
          <p:cNvPr id="11" name="Picture 10" descr="Letter&#10;&#10;Description automatically generated with medium confidence">
            <a:extLst>
              <a:ext uri="{FF2B5EF4-FFF2-40B4-BE49-F238E27FC236}">
                <a16:creationId xmlns:a16="http://schemas.microsoft.com/office/drawing/2014/main" id="{BCE59665-2091-607F-B1F0-4F868CC5F0FC}"/>
              </a:ext>
            </a:extLst>
          </p:cNvPr>
          <p:cNvPicPr>
            <a:picLocks noChangeAspect="1"/>
          </p:cNvPicPr>
          <p:nvPr/>
        </p:nvPicPr>
        <p:blipFill rotWithShape="1">
          <a:blip r:embed="rId3"/>
          <a:srcRect l="5461" r="1022" b="-3"/>
          <a:stretch/>
        </p:blipFill>
        <p:spPr>
          <a:xfrm>
            <a:off x="1141411" y="1113710"/>
            <a:ext cx="5542156" cy="3955999"/>
          </a:xfrm>
          <a:prstGeom prst="rect">
            <a:avLst/>
          </a:prstGeom>
          <a:ln w="152400">
            <a:solidFill>
              <a:srgbClr val="FFFFFF"/>
            </a:solidFill>
            <a:miter lim="800000"/>
          </a:ln>
        </p:spPr>
      </p:pic>
      <p:pic>
        <p:nvPicPr>
          <p:cNvPr id="5" name="Picture 4" descr="C:\Users\User\Dropbox\Jolly Phonics sales\logo sign contracts bank details etc\logo 2.png"/>
          <p:cNvPicPr/>
          <p:nvPr/>
        </p:nvPicPr>
        <p:blipFill rotWithShape="1">
          <a:blip r:embed="rId4">
            <a:extLst>
              <a:ext uri="{28A0092B-C50C-407E-A947-70E740481C1C}">
                <a14:useLocalDpi xmlns:a14="http://schemas.microsoft.com/office/drawing/2010/main" val="0"/>
              </a:ext>
            </a:extLst>
          </a:blip>
          <a:srcRect b="20807"/>
          <a:stretch/>
        </p:blipFill>
        <p:spPr bwMode="auto">
          <a:xfrm>
            <a:off x="0" y="0"/>
            <a:ext cx="2427704" cy="1180818"/>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pic>
        <p:nvPicPr>
          <p:cNvPr id="9" name="Picture 8" descr="A picture containing text, indoor&#10;&#10;Description automatically generated">
            <a:extLst>
              <a:ext uri="{FF2B5EF4-FFF2-40B4-BE49-F238E27FC236}">
                <a16:creationId xmlns:a16="http://schemas.microsoft.com/office/drawing/2014/main" id="{94AC1AB1-BF30-F4B0-580B-5721A74B326C}"/>
              </a:ext>
            </a:extLst>
          </p:cNvPr>
          <p:cNvPicPr>
            <a:picLocks noChangeAspect="1"/>
          </p:cNvPicPr>
          <p:nvPr/>
        </p:nvPicPr>
        <p:blipFill>
          <a:blip r:embed="rId3"/>
          <a:stretch>
            <a:fillRect/>
          </a:stretch>
        </p:blipFill>
        <p:spPr>
          <a:xfrm>
            <a:off x="2107761" y="2743199"/>
            <a:ext cx="3047999" cy="3047999"/>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
        <p:nvSpPr>
          <p:cNvPr id="13" name="TextBox 12">
            <a:extLst>
              <a:ext uri="{FF2B5EF4-FFF2-40B4-BE49-F238E27FC236}">
                <a16:creationId xmlns:a16="http://schemas.microsoft.com/office/drawing/2014/main" id="{D05E8C34-293A-DD09-C632-9774EEA78DEB}"/>
              </a:ext>
            </a:extLst>
          </p:cNvPr>
          <p:cNvSpPr txBox="1"/>
          <p:nvPr/>
        </p:nvSpPr>
        <p:spPr>
          <a:xfrm>
            <a:off x="6016336" y="2666999"/>
            <a:ext cx="5486687" cy="3124201"/>
          </a:xfrm>
          <a:prstGeom prst="rect">
            <a:avLst/>
          </a:prstGeom>
        </p:spPr>
        <p:txBody>
          <a:bodyPr vert="horz" lIns="91440" tIns="45720" rIns="91440" bIns="45720" rtlCol="0" anchor="t">
            <a:normAutofit/>
          </a:bodyPr>
          <a:lstStyle/>
          <a:p>
            <a:pPr>
              <a:spcBef>
                <a:spcPct val="20000"/>
              </a:spcBef>
              <a:spcAft>
                <a:spcPts val="600"/>
              </a:spcAft>
              <a:buClr>
                <a:schemeClr val="accent1">
                  <a:lumMod val="75000"/>
                </a:schemeClr>
              </a:buClr>
              <a:buSzPct val="145000"/>
              <a:buFont typeface="Arial"/>
              <a:buChar char="•"/>
            </a:pPr>
            <a:r>
              <a:rPr lang="en-US" sz="2000" b="0" i="0" dirty="0"/>
              <a:t>Montessori believed that a child’s mind is mathematical and based on the order of perceptual awareness found in the development of the senses. </a:t>
            </a:r>
            <a:endParaRPr lang="en-US" sz="2000" dirty="0"/>
          </a:p>
        </p:txBody>
      </p:sp>
      <p:sp>
        <p:nvSpPr>
          <p:cNvPr id="24" name="TextBox 23">
            <a:extLst>
              <a:ext uri="{FF2B5EF4-FFF2-40B4-BE49-F238E27FC236}">
                <a16:creationId xmlns:a16="http://schemas.microsoft.com/office/drawing/2014/main" id="{98508510-FFFE-FDB6-5068-FC374C89765C}"/>
              </a:ext>
            </a:extLst>
          </p:cNvPr>
          <p:cNvSpPr txBox="1"/>
          <p:nvPr/>
        </p:nvSpPr>
        <p:spPr>
          <a:xfrm>
            <a:off x="6493667" y="3429000"/>
            <a:ext cx="5486687" cy="3124201"/>
          </a:xfrm>
          <a:prstGeom prst="rect">
            <a:avLst/>
          </a:prstGeom>
        </p:spPr>
        <p:txBody>
          <a:bodyPr vert="horz" lIns="91440" tIns="45720" rIns="91440" bIns="45720" rtlCol="0" anchor="t">
            <a:normAutofit/>
          </a:bodyPr>
          <a:lstStyle/>
          <a:p>
            <a:pPr>
              <a:spcBef>
                <a:spcPct val="20000"/>
              </a:spcBef>
              <a:spcAft>
                <a:spcPts val="600"/>
              </a:spcAft>
              <a:buClr>
                <a:schemeClr val="accent1">
                  <a:lumMod val="75000"/>
                </a:schemeClr>
              </a:buClr>
              <a:buSzPct val="145000"/>
            </a:pPr>
            <a:endParaRPr lang="en-US" sz="2400" dirty="0"/>
          </a:p>
        </p:txBody>
      </p:sp>
      <p:pic>
        <p:nvPicPr>
          <p:cNvPr id="5" name="Picture 4" descr="C:\Users\User\Dropbox\Jolly Phonics sales\logo sign contracts bank details etc\logo 2.png">
            <a:extLst>
              <a:ext uri="{FF2B5EF4-FFF2-40B4-BE49-F238E27FC236}">
                <a16:creationId xmlns:a16="http://schemas.microsoft.com/office/drawing/2014/main" id="{802F0D20-B819-8A49-BA22-130B2895D2C8}"/>
              </a:ext>
            </a:extLst>
          </p:cNvPr>
          <p:cNvPicPr/>
          <p:nvPr/>
        </p:nvPicPr>
        <p:blipFill rotWithShape="1">
          <a:blip r:embed="rId4">
            <a:extLst>
              <a:ext uri="{28A0092B-C50C-407E-A947-70E740481C1C}">
                <a14:useLocalDpi xmlns:a14="http://schemas.microsoft.com/office/drawing/2010/main" val="0"/>
              </a:ext>
            </a:extLst>
          </a:blip>
          <a:srcRect b="20807"/>
          <a:stretch/>
        </p:blipFill>
        <p:spPr bwMode="auto">
          <a:xfrm>
            <a:off x="10707689" y="0"/>
            <a:ext cx="1427279" cy="1172363"/>
          </a:xfrm>
          <a:prstGeom prst="rect">
            <a:avLst/>
          </a:prstGeom>
          <a:noFill/>
          <a:ln>
            <a:noFill/>
          </a:ln>
        </p:spPr>
      </p:pic>
      <p:sp>
        <p:nvSpPr>
          <p:cNvPr id="10" name="TextBox 9">
            <a:extLst>
              <a:ext uri="{FF2B5EF4-FFF2-40B4-BE49-F238E27FC236}">
                <a16:creationId xmlns:a16="http://schemas.microsoft.com/office/drawing/2014/main" id="{CF44AA73-E578-2C9E-EF3E-B976B855EB7D}"/>
              </a:ext>
            </a:extLst>
          </p:cNvPr>
          <p:cNvSpPr txBox="1"/>
          <p:nvPr/>
        </p:nvSpPr>
        <p:spPr>
          <a:xfrm>
            <a:off x="3125626" y="1172363"/>
            <a:ext cx="6736081" cy="646331"/>
          </a:xfrm>
          <a:prstGeom prst="rect">
            <a:avLst/>
          </a:prstGeom>
          <a:noFill/>
        </p:spPr>
        <p:txBody>
          <a:bodyPr wrap="square" rtlCol="0">
            <a:spAutoFit/>
          </a:bodyPr>
          <a:lstStyle/>
          <a:p>
            <a:r>
              <a:rPr lang="en-US" sz="3600" b="1" dirty="0"/>
              <a:t>Montessori Mathematics</a:t>
            </a:r>
            <a:endParaRPr lang="en-US" sz="3600" b="1" kern="1200" dirty="0">
              <a:solidFill>
                <a:schemeClr val="tx1"/>
              </a:solidFill>
              <a:latin typeface="+mn-lt"/>
              <a:ea typeface="+mn-ea"/>
              <a:cs typeface="+mn-cs"/>
            </a:endParaRPr>
          </a:p>
        </p:txBody>
      </p:sp>
    </p:spTree>
    <p:extLst>
      <p:ext uri="{BB962C8B-B14F-4D97-AF65-F5344CB8AC3E}">
        <p14:creationId xmlns:p14="http://schemas.microsoft.com/office/powerpoint/2010/main" val="7912224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pic>
        <p:nvPicPr>
          <p:cNvPr id="13" name="Picture 12" descr="C:\Users\User\Dropbox\Jolly Phonics sales\logo sign contracts bank details etc\logo 2.png">
            <a:extLst>
              <a:ext uri="{FF2B5EF4-FFF2-40B4-BE49-F238E27FC236}">
                <a16:creationId xmlns:a16="http://schemas.microsoft.com/office/drawing/2014/main" id="{8ADB334F-6185-500F-7CB3-D7E2424973D6}"/>
              </a:ext>
            </a:extLst>
          </p:cNvPr>
          <p:cNvPicPr/>
          <p:nvPr/>
        </p:nvPicPr>
        <p:blipFill rotWithShape="1">
          <a:blip r:embed="rId3">
            <a:extLst>
              <a:ext uri="{28A0092B-C50C-407E-A947-70E740481C1C}">
                <a14:useLocalDpi xmlns:a14="http://schemas.microsoft.com/office/drawing/2010/main" val="0"/>
              </a:ext>
            </a:extLst>
          </a:blip>
          <a:srcRect b="20807"/>
          <a:stretch/>
        </p:blipFill>
        <p:spPr bwMode="auto">
          <a:xfrm>
            <a:off x="10346852" y="5419725"/>
            <a:ext cx="1521875" cy="1303096"/>
          </a:xfrm>
          <a:prstGeom prst="roundRect">
            <a:avLst>
              <a:gd name="adj" fmla="val 50000"/>
            </a:avLst>
          </a:prstGeom>
          <a:no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
        <p:nvSpPr>
          <p:cNvPr id="4" name="TextBox 3"/>
          <p:cNvSpPr txBox="1">
            <a:spLocks noGrp="1" noRot="1" noMove="1" noResize="1" noEditPoints="1" noAdjustHandles="1" noChangeArrowheads="1" noChangeShapeType="1"/>
          </p:cNvSpPr>
          <p:nvPr/>
        </p:nvSpPr>
        <p:spPr>
          <a:xfrm>
            <a:off x="1218262" y="2295524"/>
            <a:ext cx="5260680" cy="3124201"/>
          </a:xfrm>
          <a:prstGeom prst="rect">
            <a:avLst/>
          </a:prstGeom>
        </p:spPr>
        <p:txBody>
          <a:bodyPr vert="horz" lIns="91440" tIns="45720" rIns="91440" bIns="45720" rtlCol="0" anchor="ctr">
            <a:normAutofit/>
          </a:bodyPr>
          <a:lstStyle/>
          <a:p>
            <a:pPr>
              <a:spcBef>
                <a:spcPct val="20000"/>
              </a:spcBef>
              <a:spcAft>
                <a:spcPts val="600"/>
              </a:spcAft>
              <a:buClr>
                <a:schemeClr val="accent1">
                  <a:lumMod val="75000"/>
                </a:schemeClr>
              </a:buClr>
              <a:buSzPct val="145000"/>
            </a:pPr>
            <a:endParaRPr lang="en-US" sz="2400" dirty="0"/>
          </a:p>
        </p:txBody>
      </p:sp>
      <p:sp>
        <p:nvSpPr>
          <p:cNvPr id="5" name="Title 4">
            <a:extLst>
              <a:ext uri="{FF2B5EF4-FFF2-40B4-BE49-F238E27FC236}">
                <a16:creationId xmlns:a16="http://schemas.microsoft.com/office/drawing/2014/main" id="{BCF6ABFB-4CEC-06F1-E700-1D66084F51F9}"/>
              </a:ext>
            </a:extLst>
          </p:cNvPr>
          <p:cNvSpPr>
            <a:spLocks noGrp="1"/>
          </p:cNvSpPr>
          <p:nvPr>
            <p:ph type="title"/>
          </p:nvPr>
        </p:nvSpPr>
        <p:spPr>
          <a:xfrm>
            <a:off x="1542757" y="1098284"/>
            <a:ext cx="4611689" cy="1752599"/>
          </a:xfrm>
        </p:spPr>
        <p:txBody>
          <a:bodyPr/>
          <a:lstStyle/>
          <a:p>
            <a:r>
              <a:rPr lang="en-US" b="1" dirty="0"/>
              <a:t>System</a:t>
            </a:r>
          </a:p>
        </p:txBody>
      </p:sp>
      <p:sp>
        <p:nvSpPr>
          <p:cNvPr id="6" name="TextBox 5">
            <a:extLst>
              <a:ext uri="{FF2B5EF4-FFF2-40B4-BE49-F238E27FC236}">
                <a16:creationId xmlns:a16="http://schemas.microsoft.com/office/drawing/2014/main" id="{EF728CE4-E3F9-242C-07E2-020E5AB67709}"/>
              </a:ext>
            </a:extLst>
          </p:cNvPr>
          <p:cNvSpPr txBox="1"/>
          <p:nvPr/>
        </p:nvSpPr>
        <p:spPr>
          <a:xfrm>
            <a:off x="1536937" y="3562762"/>
            <a:ext cx="6097604" cy="1200329"/>
          </a:xfrm>
          <a:prstGeom prst="rect">
            <a:avLst/>
          </a:prstGeom>
          <a:noFill/>
        </p:spPr>
        <p:txBody>
          <a:bodyPr wrap="square">
            <a:spAutoFit/>
          </a:bodyPr>
          <a:lstStyle/>
          <a:p>
            <a:r>
              <a:rPr lang="en-US" b="0" i="0" dirty="0">
                <a:solidFill>
                  <a:srgbClr val="000000"/>
                </a:solidFill>
                <a:effectLst/>
                <a:latin typeface="Lato" panose="020F0502020204030203" pitchFamily="34" charset="0"/>
              </a:rPr>
              <a:t>The Montessori Math includes the development of concepts such as numeration, place value, fractions, and the basic operations of addition, subtraction, multiplication, and division using numbers up to 9999.</a:t>
            </a:r>
            <a:endParaRPr lang="en-US" dirty="0"/>
          </a:p>
        </p:txBody>
      </p:sp>
      <p:pic>
        <p:nvPicPr>
          <p:cNvPr id="3" name="Picture 2">
            <a:extLst>
              <a:ext uri="{FF2B5EF4-FFF2-40B4-BE49-F238E27FC236}">
                <a16:creationId xmlns:a16="http://schemas.microsoft.com/office/drawing/2014/main" id="{B137D10A-A2C4-13F5-2228-205AE00A6A86}"/>
              </a:ext>
            </a:extLst>
          </p:cNvPr>
          <p:cNvPicPr>
            <a:picLocks noChangeAspect="1"/>
          </p:cNvPicPr>
          <p:nvPr/>
        </p:nvPicPr>
        <p:blipFill>
          <a:blip r:embed="rId4"/>
          <a:stretch>
            <a:fillRect/>
          </a:stretch>
        </p:blipFill>
        <p:spPr>
          <a:xfrm>
            <a:off x="8790140" y="685800"/>
            <a:ext cx="2857500" cy="2466975"/>
          </a:xfrm>
          <a:prstGeom prst="roundRect">
            <a:avLst>
              <a:gd name="adj" fmla="val 48543"/>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05310479"/>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CDC9A773-2A63-8EA3-218B-83C897388B7F}"/>
              </a:ext>
            </a:extLst>
          </p:cNvPr>
          <p:cNvSpPr txBox="1">
            <a:spLocks noGrp="1" noRot="1" noMove="1" noResize="1" noEditPoints="1" noAdjustHandles="1" noChangeArrowheads="1" noChangeShapeType="1"/>
          </p:cNvSpPr>
          <p:nvPr/>
        </p:nvSpPr>
        <p:spPr>
          <a:xfrm>
            <a:off x="2301411" y="2666999"/>
            <a:ext cx="4930678" cy="2724151"/>
          </a:xfrm>
          <a:prstGeom prst="rect">
            <a:avLst/>
          </a:prstGeom>
        </p:spPr>
        <p:txBody>
          <a:bodyPr vert="horz" lIns="91440" tIns="45720" rIns="91440" bIns="45720" rtlCol="0" anchor="ctr">
            <a:noAutofit/>
          </a:bodyPr>
          <a:lstStyle/>
          <a:p>
            <a:pPr>
              <a:spcBef>
                <a:spcPct val="20000"/>
              </a:spcBef>
              <a:spcAft>
                <a:spcPts val="600"/>
              </a:spcAft>
              <a:buClr>
                <a:schemeClr val="accent1">
                  <a:lumMod val="75000"/>
                </a:schemeClr>
              </a:buClr>
              <a:buSzPct val="145000"/>
            </a:pPr>
            <a:endParaRPr lang="en-US" sz="2000" b="1" i="0" dirty="0">
              <a:solidFill>
                <a:srgbClr val="333333"/>
              </a:solidFill>
              <a:effectLst/>
              <a:latin typeface="Nunito" pitchFamily="2" charset="0"/>
            </a:endParaRPr>
          </a:p>
        </p:txBody>
      </p:sp>
      <p:pic>
        <p:nvPicPr>
          <p:cNvPr id="8" name="Picture 7">
            <a:extLst>
              <a:ext uri="{FF2B5EF4-FFF2-40B4-BE49-F238E27FC236}">
                <a16:creationId xmlns:a16="http://schemas.microsoft.com/office/drawing/2014/main" id="{96A2415D-08A7-FC65-AAB2-8B34AB9829C6}"/>
              </a:ext>
            </a:extLst>
          </p:cNvPr>
          <p:cNvPicPr>
            <a:picLocks noChangeAspect="1"/>
          </p:cNvPicPr>
          <p:nvPr/>
        </p:nvPicPr>
        <p:blipFill>
          <a:blip r:embed="rId3"/>
          <a:stretch>
            <a:fillRect/>
          </a:stretch>
        </p:blipFill>
        <p:spPr>
          <a:xfrm>
            <a:off x="11104784" y="71919"/>
            <a:ext cx="1001597" cy="865016"/>
          </a:xfrm>
          <a:prstGeom prst="roundRect">
            <a:avLst>
              <a:gd name="adj" fmla="val 5000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pic>
        <p:nvPicPr>
          <p:cNvPr id="1026" name="Picture 2">
            <a:extLst>
              <a:ext uri="{FF2B5EF4-FFF2-40B4-BE49-F238E27FC236}">
                <a16:creationId xmlns:a16="http://schemas.microsoft.com/office/drawing/2014/main" id="{47C51032-2993-D9C2-9502-33F54E85CA3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61748" y="1769561"/>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a:extLst>
              <a:ext uri="{FF2B5EF4-FFF2-40B4-BE49-F238E27FC236}">
                <a16:creationId xmlns:a16="http://schemas.microsoft.com/office/drawing/2014/main" id="{094DEE6A-9E70-4BCB-B859-40E98684682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7273" y="2469649"/>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1DDD0C1D-BF35-3AA0-306F-27871321438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9110" y="2958599"/>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a:extLst>
              <a:ext uri="{FF2B5EF4-FFF2-40B4-BE49-F238E27FC236}">
                <a16:creationId xmlns:a16="http://schemas.microsoft.com/office/drawing/2014/main" id="{9E5E0A06-2FC3-64E2-9F73-67706138F02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8598" y="3445962"/>
            <a:ext cx="9525" cy="952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6A2B40D3-6929-B5B0-E25C-4E221FFA8DDF}"/>
              </a:ext>
            </a:extLst>
          </p:cNvPr>
          <p:cNvSpPr txBox="1"/>
          <p:nvPr/>
        </p:nvSpPr>
        <p:spPr>
          <a:xfrm>
            <a:off x="2021306" y="2903670"/>
            <a:ext cx="5794246" cy="369332"/>
          </a:xfrm>
          <a:prstGeom prst="rect">
            <a:avLst/>
          </a:prstGeom>
          <a:noFill/>
        </p:spPr>
        <p:txBody>
          <a:bodyPr wrap="square">
            <a:spAutoFit/>
          </a:bodyPr>
          <a:lstStyle/>
          <a:p>
            <a:r>
              <a:rPr lang="en-US" b="0" i="0" dirty="0">
                <a:solidFill>
                  <a:srgbClr val="000000"/>
                </a:solidFill>
                <a:effectLst/>
                <a:latin typeface="Lato" panose="020F0502020204030203" pitchFamily="34" charset="0"/>
              </a:rPr>
              <a:t>By learning the names “one-ten”,</a:t>
            </a:r>
            <a:endParaRPr lang="en-US" dirty="0"/>
          </a:p>
        </p:txBody>
      </p:sp>
      <p:sp>
        <p:nvSpPr>
          <p:cNvPr id="11" name="TextBox 10">
            <a:extLst>
              <a:ext uri="{FF2B5EF4-FFF2-40B4-BE49-F238E27FC236}">
                <a16:creationId xmlns:a16="http://schemas.microsoft.com/office/drawing/2014/main" id="{A1456BFF-0441-6619-B28E-E5830F9F1672}"/>
              </a:ext>
            </a:extLst>
          </p:cNvPr>
          <p:cNvSpPr txBox="1"/>
          <p:nvPr/>
        </p:nvSpPr>
        <p:spPr>
          <a:xfrm rot="10800000" flipV="1">
            <a:off x="1929704" y="3115981"/>
            <a:ext cx="5402179" cy="1477328"/>
          </a:xfrm>
          <a:prstGeom prst="rect">
            <a:avLst/>
          </a:prstGeom>
          <a:noFill/>
        </p:spPr>
        <p:txBody>
          <a:bodyPr wrap="square">
            <a:spAutoFit/>
          </a:bodyPr>
          <a:lstStyle/>
          <a:p>
            <a:r>
              <a:rPr lang="en-US" b="0" i="0" dirty="0">
                <a:solidFill>
                  <a:srgbClr val="000000"/>
                </a:solidFill>
                <a:effectLst/>
                <a:latin typeface="Lato" panose="020F0502020204030203" pitchFamily="34" charset="0"/>
              </a:rPr>
              <a:t> child being able to place the correct quantity (number) with the appropriate symbol (numeral).  Basic materials used for learning this concept are Number Rods, Sandpaper Numerals, Spindle Boxes, and Cards and Counters</a:t>
            </a:r>
            <a:endParaRPr lang="en-US" dirty="0"/>
          </a:p>
        </p:txBody>
      </p:sp>
      <p:pic>
        <p:nvPicPr>
          <p:cNvPr id="4" name="Picture 3">
            <a:extLst>
              <a:ext uri="{FF2B5EF4-FFF2-40B4-BE49-F238E27FC236}">
                <a16:creationId xmlns:a16="http://schemas.microsoft.com/office/drawing/2014/main" id="{86A5A520-5CA8-DD36-8891-F1A59A537B06}"/>
              </a:ext>
            </a:extLst>
          </p:cNvPr>
          <p:cNvPicPr>
            <a:picLocks noChangeAspect="1"/>
          </p:cNvPicPr>
          <p:nvPr/>
        </p:nvPicPr>
        <p:blipFill>
          <a:blip r:embed="rId5">
            <a:alphaModFix amt="50000"/>
          </a:blip>
          <a:stretch>
            <a:fillRect/>
          </a:stretch>
        </p:blipFill>
        <p:spPr>
          <a:xfrm>
            <a:off x="7815552" y="792665"/>
            <a:ext cx="2521457" cy="2857500"/>
          </a:xfrm>
          <a:prstGeom prst="rect">
            <a:avLst/>
          </a:prstGeom>
          <a:ln>
            <a:noFill/>
          </a:ln>
          <a:effectLst>
            <a:softEdge rad="112500"/>
          </a:effectLst>
        </p:spPr>
      </p:pic>
      <p:sp>
        <p:nvSpPr>
          <p:cNvPr id="5" name="TextBox 4">
            <a:extLst>
              <a:ext uri="{FF2B5EF4-FFF2-40B4-BE49-F238E27FC236}">
                <a16:creationId xmlns:a16="http://schemas.microsoft.com/office/drawing/2014/main" id="{F6A2BE5B-CB73-9A28-B1C7-1D36A0859B09}"/>
              </a:ext>
            </a:extLst>
          </p:cNvPr>
          <p:cNvSpPr txBox="1"/>
          <p:nvPr/>
        </p:nvSpPr>
        <p:spPr>
          <a:xfrm rot="10800000" flipV="1">
            <a:off x="2204185" y="1976437"/>
            <a:ext cx="7680542" cy="646331"/>
          </a:xfrm>
          <a:prstGeom prst="rect">
            <a:avLst/>
          </a:prstGeom>
          <a:noFill/>
        </p:spPr>
        <p:txBody>
          <a:bodyPr wrap="square" rtlCol="0">
            <a:spAutoFit/>
          </a:bodyPr>
          <a:lstStyle/>
          <a:p>
            <a:r>
              <a:rPr lang="en-US" sz="3600" b="1" kern="1200" dirty="0">
                <a:solidFill>
                  <a:schemeClr val="tx1"/>
                </a:solidFill>
                <a:latin typeface="+mn-lt"/>
                <a:ea typeface="+mn-ea"/>
                <a:cs typeface="+mn-cs"/>
              </a:rPr>
              <a:t>Learn Counting</a:t>
            </a:r>
          </a:p>
        </p:txBody>
      </p:sp>
      <p:pic>
        <p:nvPicPr>
          <p:cNvPr id="7" name="Picture 6" descr="A picture containing text, indoor, floor, person&#10;&#10;Description automatically generated">
            <a:extLst>
              <a:ext uri="{FF2B5EF4-FFF2-40B4-BE49-F238E27FC236}">
                <a16:creationId xmlns:a16="http://schemas.microsoft.com/office/drawing/2014/main" id="{8A69F76E-4679-9024-ACEF-4018C353B76E}"/>
              </a:ext>
            </a:extLst>
          </p:cNvPr>
          <p:cNvPicPr>
            <a:picLocks noChangeAspect="1"/>
          </p:cNvPicPr>
          <p:nvPr/>
        </p:nvPicPr>
        <p:blipFill>
          <a:blip r:embed="rId6">
            <a:alphaModFix amt="50000"/>
          </a:blip>
          <a:stretch>
            <a:fillRect/>
          </a:stretch>
        </p:blipFill>
        <p:spPr>
          <a:xfrm>
            <a:off x="7815552" y="3650165"/>
            <a:ext cx="2530982" cy="2492531"/>
          </a:xfrm>
          <a:prstGeom prst="rect">
            <a:avLst/>
          </a:prstGeom>
          <a:ln>
            <a:noFill/>
          </a:ln>
          <a:effectLst>
            <a:softEdge rad="112500"/>
          </a:effectLst>
        </p:spPr>
      </p:pic>
    </p:spTree>
    <p:extLst>
      <p:ext uri="{BB962C8B-B14F-4D97-AF65-F5344CB8AC3E}">
        <p14:creationId xmlns:p14="http://schemas.microsoft.com/office/powerpoint/2010/main" val="62655065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6AD30037-67ED-4367-9BE0-45787510BF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picture containing text, floor, indoor, music&#10;&#10;Description automatically generated">
            <a:extLst>
              <a:ext uri="{FF2B5EF4-FFF2-40B4-BE49-F238E27FC236}">
                <a16:creationId xmlns:a16="http://schemas.microsoft.com/office/drawing/2014/main" id="{3822E8A7-52D0-C48B-F9FB-BEACA385FCFF}"/>
              </a:ext>
            </a:extLst>
          </p:cNvPr>
          <p:cNvPicPr>
            <a:picLocks noChangeAspect="1"/>
          </p:cNvPicPr>
          <p:nvPr/>
        </p:nvPicPr>
        <p:blipFill rotWithShape="1">
          <a:blip r:embed="rId3">
            <a:alphaModFix amt="35000"/>
          </a:blip>
          <a:srcRect t="2936" r="2" b="2"/>
          <a:stretch/>
        </p:blipFill>
        <p:spPr>
          <a:xfrm>
            <a:off x="6892924" y="10"/>
            <a:ext cx="5299077" cy="6857990"/>
          </a:xfrm>
          <a:custGeom>
            <a:avLst/>
            <a:gdLst/>
            <a:ahLst/>
            <a:cxnLst/>
            <a:rect l="l" t="t" r="r" b="b"/>
            <a:pathLst>
              <a:path w="5299077" h="6858000">
                <a:moveTo>
                  <a:pt x="836871" y="0"/>
                </a:moveTo>
                <a:lnTo>
                  <a:pt x="5299077" y="0"/>
                </a:lnTo>
                <a:lnTo>
                  <a:pt x="5299077" y="6858000"/>
                </a:lnTo>
                <a:lnTo>
                  <a:pt x="1911312" y="6858000"/>
                </a:lnTo>
                <a:lnTo>
                  <a:pt x="0" y="5333999"/>
                </a:lnTo>
                <a:close/>
              </a:path>
            </a:pathLst>
          </a:custGeom>
        </p:spPr>
      </p:pic>
      <p:grpSp>
        <p:nvGrpSpPr>
          <p:cNvPr id="41" name="Group 40">
            <a:extLst>
              <a:ext uri="{FF2B5EF4-FFF2-40B4-BE49-F238E27FC236}">
                <a16:creationId xmlns:a16="http://schemas.microsoft.com/office/drawing/2014/main" id="{50841A4E-5BC1-44B4-83CF-D524E8AEAD6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32760" y="0"/>
            <a:ext cx="2436813" cy="6858001"/>
            <a:chOff x="1320800" y="0"/>
            <a:chExt cx="2436813" cy="6858001"/>
          </a:xfrm>
        </p:grpSpPr>
        <p:sp>
          <p:nvSpPr>
            <p:cNvPr id="42" name="Freeform 6">
              <a:extLst>
                <a:ext uri="{FF2B5EF4-FFF2-40B4-BE49-F238E27FC236}">
                  <a16:creationId xmlns:a16="http://schemas.microsoft.com/office/drawing/2014/main" id="{BF371BCC-8954-44E2-8C4F-29DC188727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43" name="Freeform 7">
              <a:extLst>
                <a:ext uri="{FF2B5EF4-FFF2-40B4-BE49-F238E27FC236}">
                  <a16:creationId xmlns:a16="http://schemas.microsoft.com/office/drawing/2014/main" id="{CD3505BE-B420-41C5-BE34-3E7652D37A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44" name="Freeform 8">
              <a:extLst>
                <a:ext uri="{FF2B5EF4-FFF2-40B4-BE49-F238E27FC236}">
                  <a16:creationId xmlns:a16="http://schemas.microsoft.com/office/drawing/2014/main" id="{4B68A05B-A78B-4D59-8CF9-1900731A2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45" name="Freeform 9">
              <a:extLst>
                <a:ext uri="{FF2B5EF4-FFF2-40B4-BE49-F238E27FC236}">
                  <a16:creationId xmlns:a16="http://schemas.microsoft.com/office/drawing/2014/main" id="{84D57A01-C112-4FF2-B5ED-0B762AAD9C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46" name="Freeform 10">
              <a:extLst>
                <a:ext uri="{FF2B5EF4-FFF2-40B4-BE49-F238E27FC236}">
                  <a16:creationId xmlns:a16="http://schemas.microsoft.com/office/drawing/2014/main" id="{6CCCCDF1-5D4F-4CA1-8400-DFBB96BB01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47" name="Freeform 11">
              <a:extLst>
                <a:ext uri="{FF2B5EF4-FFF2-40B4-BE49-F238E27FC236}">
                  <a16:creationId xmlns:a16="http://schemas.microsoft.com/office/drawing/2014/main" id="{20A090B2-5344-43CD-BC70-A6D44F15E8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13" name="TextBox 12">
            <a:extLst>
              <a:ext uri="{FF2B5EF4-FFF2-40B4-BE49-F238E27FC236}">
                <a16:creationId xmlns:a16="http://schemas.microsoft.com/office/drawing/2014/main" id="{124AD87D-A2EA-B908-A99D-4305D9139F67}"/>
              </a:ext>
            </a:extLst>
          </p:cNvPr>
          <p:cNvSpPr txBox="1"/>
          <p:nvPr/>
        </p:nvSpPr>
        <p:spPr>
          <a:xfrm>
            <a:off x="470225" y="1223522"/>
            <a:ext cx="5260680" cy="3124201"/>
          </a:xfrm>
          <a:prstGeom prst="rect">
            <a:avLst/>
          </a:prstGeom>
        </p:spPr>
        <p:txBody>
          <a:bodyPr vert="horz" lIns="91440" tIns="45720" rIns="91440" bIns="45720" rtlCol="0" anchor="ctr">
            <a:normAutofit/>
          </a:bodyPr>
          <a:lstStyle/>
          <a:p>
            <a:pPr>
              <a:spcBef>
                <a:spcPct val="20000"/>
              </a:spcBef>
              <a:spcAft>
                <a:spcPts val="600"/>
              </a:spcAft>
              <a:buClr>
                <a:schemeClr val="accent1">
                  <a:lumMod val="75000"/>
                </a:schemeClr>
              </a:buClr>
              <a:buSzPct val="145000"/>
              <a:buFont typeface="Arial"/>
              <a:buChar char="•"/>
            </a:pPr>
            <a:r>
              <a:rPr lang="en-US" sz="2000" b="0" i="0"/>
              <a:t>the child is able to move on to working with 9 units, 9 hundreds, 9 tens, and 9 thousands. </a:t>
            </a:r>
            <a:endParaRPr lang="en-US" sz="2000"/>
          </a:p>
        </p:txBody>
      </p:sp>
      <p:pic>
        <p:nvPicPr>
          <p:cNvPr id="15" name="Picture 14" descr="C:\Users\User\Dropbox\Jolly Phonics sales\logo sign contracts bank details etc\logo 2.png">
            <a:extLst>
              <a:ext uri="{FF2B5EF4-FFF2-40B4-BE49-F238E27FC236}">
                <a16:creationId xmlns:a16="http://schemas.microsoft.com/office/drawing/2014/main" id="{127BA5FF-9067-35FB-3030-AF68D0431FC9}"/>
              </a:ext>
            </a:extLst>
          </p:cNvPr>
          <p:cNvPicPr/>
          <p:nvPr/>
        </p:nvPicPr>
        <p:blipFill rotWithShape="1">
          <a:blip r:embed="rId4">
            <a:extLst>
              <a:ext uri="{28A0092B-C50C-407E-A947-70E740481C1C}">
                <a14:useLocalDpi xmlns:a14="http://schemas.microsoft.com/office/drawing/2010/main" val="0"/>
              </a:ext>
            </a:extLst>
          </a:blip>
          <a:srcRect b="20807"/>
          <a:stretch/>
        </p:blipFill>
        <p:spPr bwMode="auto">
          <a:xfrm>
            <a:off x="10624088" y="5791200"/>
            <a:ext cx="1567912" cy="1029032"/>
          </a:xfrm>
          <a:prstGeom prst="roundRect">
            <a:avLst>
              <a:gd name="adj" fmla="val 4380"/>
            </a:avLst>
          </a:prstGeom>
          <a:no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
        <p:nvSpPr>
          <p:cNvPr id="4" name="TextBox 3"/>
          <p:cNvSpPr txBox="1"/>
          <p:nvPr/>
        </p:nvSpPr>
        <p:spPr>
          <a:xfrm>
            <a:off x="835320" y="1866899"/>
            <a:ext cx="5260680" cy="3124201"/>
          </a:xfrm>
          <a:prstGeom prst="rect">
            <a:avLst/>
          </a:prstGeom>
        </p:spPr>
        <p:txBody>
          <a:bodyPr vert="horz" lIns="91440" tIns="45720" rIns="91440" bIns="45720" rtlCol="0" anchor="ctr">
            <a:normAutofit/>
          </a:bodyPr>
          <a:lstStyle/>
          <a:p>
            <a:pPr>
              <a:spcBef>
                <a:spcPct val="20000"/>
              </a:spcBef>
              <a:spcAft>
                <a:spcPts val="600"/>
              </a:spcAft>
              <a:buClr>
                <a:schemeClr val="accent1">
                  <a:lumMod val="75000"/>
                </a:schemeClr>
              </a:buClr>
              <a:buSzPct val="145000"/>
            </a:pPr>
            <a:endParaRPr lang="en-US" sz="2400" dirty="0"/>
          </a:p>
        </p:txBody>
      </p:sp>
      <p:sp>
        <p:nvSpPr>
          <p:cNvPr id="27" name="TextBox 26">
            <a:extLst>
              <a:ext uri="{FF2B5EF4-FFF2-40B4-BE49-F238E27FC236}">
                <a16:creationId xmlns:a16="http://schemas.microsoft.com/office/drawing/2014/main" id="{819AD32C-7E0C-8CDD-8124-B1F19C33B3E3}"/>
              </a:ext>
            </a:extLst>
          </p:cNvPr>
          <p:cNvSpPr txBox="1"/>
          <p:nvPr/>
        </p:nvSpPr>
        <p:spPr>
          <a:xfrm>
            <a:off x="485055" y="3639063"/>
            <a:ext cx="6116320" cy="646331"/>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Lato" panose="020F0502020204030203" pitchFamily="34" charset="0"/>
                <a:ea typeface="+mn-ea"/>
                <a:cs typeface="+mn-cs"/>
              </a:rPr>
              <a:t>The child is also presented with the basic facts of the four operations, sometimes called the Tables.</a:t>
            </a:r>
            <a:endParaRPr kumimoji="0" lang="en-US" sz="1800" b="0" i="0" u="none" strike="noStrike" kern="1200" cap="none" spc="0" normalizeH="0" baseline="0" noProof="0" dirty="0">
              <a:ln>
                <a:noFill/>
              </a:ln>
              <a:solidFill>
                <a:prstClr val="black"/>
              </a:solidFill>
              <a:effectLst/>
              <a:uLnTx/>
              <a:uFillTx/>
              <a:latin typeface="Corbel"/>
              <a:ea typeface="+mn-ea"/>
              <a:cs typeface="+mn-cs"/>
            </a:endParaRPr>
          </a:p>
        </p:txBody>
      </p:sp>
      <p:sp>
        <p:nvSpPr>
          <p:cNvPr id="8" name="TextBox 7">
            <a:extLst>
              <a:ext uri="{FF2B5EF4-FFF2-40B4-BE49-F238E27FC236}">
                <a16:creationId xmlns:a16="http://schemas.microsoft.com/office/drawing/2014/main" id="{3296286F-AC46-12BD-1C05-8755CDB376FC}"/>
              </a:ext>
            </a:extLst>
          </p:cNvPr>
          <p:cNvSpPr txBox="1"/>
          <p:nvPr/>
        </p:nvSpPr>
        <p:spPr>
          <a:xfrm rot="10800000" flipV="1">
            <a:off x="2117558" y="1232451"/>
            <a:ext cx="2512194" cy="646331"/>
          </a:xfrm>
          <a:prstGeom prst="rect">
            <a:avLst/>
          </a:prstGeom>
          <a:noFill/>
        </p:spPr>
        <p:txBody>
          <a:bodyPr wrap="square" rtlCol="0">
            <a:spAutoFit/>
          </a:bodyPr>
          <a:lstStyle/>
          <a:p>
            <a:r>
              <a:rPr lang="en-US" sz="3600" b="1" dirty="0"/>
              <a:t>Tables</a:t>
            </a:r>
            <a:endParaRPr lang="en-US" sz="3600" b="1" kern="1200" dirty="0">
              <a:solidFill>
                <a:schemeClr val="tx1"/>
              </a:solidFill>
              <a:latin typeface="+mn-lt"/>
              <a:ea typeface="+mn-ea"/>
              <a:cs typeface="+mn-cs"/>
            </a:endParaRPr>
          </a:p>
        </p:txBody>
      </p:sp>
    </p:spTree>
    <p:extLst>
      <p:ext uri="{BB962C8B-B14F-4D97-AF65-F5344CB8AC3E}">
        <p14:creationId xmlns:p14="http://schemas.microsoft.com/office/powerpoint/2010/main" val="229391903"/>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pic>
        <p:nvPicPr>
          <p:cNvPr id="28" name="Picture 27" descr="C:\Users\User\Dropbox\Jolly Phonics sales\logo sign contracts bank details etc\logo 2.png">
            <a:extLst>
              <a:ext uri="{FF2B5EF4-FFF2-40B4-BE49-F238E27FC236}">
                <a16:creationId xmlns:a16="http://schemas.microsoft.com/office/drawing/2014/main" id="{4ABF1DF1-52C2-0C11-7028-F6F534B4EF78}"/>
              </a:ext>
            </a:extLst>
          </p:cNvPr>
          <p:cNvPicPr/>
          <p:nvPr/>
        </p:nvPicPr>
        <p:blipFill rotWithShape="1">
          <a:blip r:embed="rId3">
            <a:extLst>
              <a:ext uri="{28A0092B-C50C-407E-A947-70E740481C1C}">
                <a14:useLocalDpi xmlns:a14="http://schemas.microsoft.com/office/drawing/2010/main" val="0"/>
              </a:ext>
            </a:extLst>
          </a:blip>
          <a:srcRect b="20807"/>
          <a:stretch/>
        </p:blipFill>
        <p:spPr bwMode="auto">
          <a:xfrm>
            <a:off x="10278139" y="5574761"/>
            <a:ext cx="1913861" cy="1275908"/>
          </a:xfrm>
          <a:prstGeom prst="roundRect">
            <a:avLst>
              <a:gd name="adj" fmla="val 4380"/>
            </a:avLst>
          </a:prstGeom>
          <a:no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
        <p:nvSpPr>
          <p:cNvPr id="3" name="Title 2">
            <a:extLst>
              <a:ext uri="{FF2B5EF4-FFF2-40B4-BE49-F238E27FC236}">
                <a16:creationId xmlns:a16="http://schemas.microsoft.com/office/drawing/2014/main" id="{59D7661B-6F68-E237-5B07-E196548B942A}"/>
              </a:ext>
            </a:extLst>
          </p:cNvPr>
          <p:cNvSpPr>
            <a:spLocks noGrp="1"/>
          </p:cNvSpPr>
          <p:nvPr>
            <p:ph type="title"/>
          </p:nvPr>
        </p:nvSpPr>
        <p:spPr/>
        <p:txBody>
          <a:bodyPr/>
          <a:lstStyle/>
          <a:p>
            <a:pPr fontAlgn="base"/>
            <a:br>
              <a:rPr lang="en-US" b="1" i="0" dirty="0">
                <a:solidFill>
                  <a:srgbClr val="FF0000"/>
                </a:solidFill>
                <a:effectLst/>
                <a:latin typeface="Nunito" pitchFamily="2" charset="0"/>
              </a:rPr>
            </a:br>
            <a:endParaRPr lang="en-US" dirty="0">
              <a:solidFill>
                <a:srgbClr val="FF0000"/>
              </a:solidFill>
            </a:endParaRPr>
          </a:p>
        </p:txBody>
      </p:sp>
      <p:sp>
        <p:nvSpPr>
          <p:cNvPr id="5" name="TextBox 4">
            <a:extLst>
              <a:ext uri="{FF2B5EF4-FFF2-40B4-BE49-F238E27FC236}">
                <a16:creationId xmlns:a16="http://schemas.microsoft.com/office/drawing/2014/main" id="{581D1FFD-62D1-90BF-9565-A74D595077EE}"/>
              </a:ext>
            </a:extLst>
          </p:cNvPr>
          <p:cNvSpPr txBox="1"/>
          <p:nvPr/>
        </p:nvSpPr>
        <p:spPr>
          <a:xfrm>
            <a:off x="2130926" y="1590104"/>
            <a:ext cx="9288913" cy="923330"/>
          </a:xfrm>
          <a:prstGeom prst="rect">
            <a:avLst/>
          </a:prstGeom>
          <a:noFill/>
        </p:spPr>
        <p:txBody>
          <a:bodyPr wrap="square">
            <a:spAutoFit/>
          </a:bodyPr>
          <a:lstStyle/>
          <a:p>
            <a:r>
              <a:rPr lang="en-US" b="0" i="0" dirty="0">
                <a:solidFill>
                  <a:srgbClr val="000000"/>
                </a:solidFill>
                <a:effectLst/>
                <a:latin typeface="Lato" panose="020F0502020204030203" pitchFamily="34" charset="0"/>
              </a:rPr>
              <a:t>Child gains an understanding that addition means to join together, subtraction means to take away, multiplication means to join the same quantity many times, and division means to share equally.</a:t>
            </a:r>
            <a:endParaRPr lang="en-US" dirty="0"/>
          </a:p>
        </p:txBody>
      </p:sp>
      <p:sp>
        <p:nvSpPr>
          <p:cNvPr id="7" name="TextBox 6">
            <a:extLst>
              <a:ext uri="{FF2B5EF4-FFF2-40B4-BE49-F238E27FC236}">
                <a16:creationId xmlns:a16="http://schemas.microsoft.com/office/drawing/2014/main" id="{C669A358-D3C3-6E37-21DC-7938D651113C}"/>
              </a:ext>
            </a:extLst>
          </p:cNvPr>
          <p:cNvSpPr txBox="1"/>
          <p:nvPr/>
        </p:nvSpPr>
        <p:spPr>
          <a:xfrm>
            <a:off x="2570480" y="3432008"/>
            <a:ext cx="6116320" cy="369332"/>
          </a:xfrm>
          <a:prstGeom prst="rect">
            <a:avLst/>
          </a:prstGeom>
          <a:noFill/>
        </p:spPr>
        <p:txBody>
          <a:bodyPr wrap="square">
            <a:spAutoFit/>
          </a:bodyPr>
          <a:lstStyle/>
          <a:p>
            <a:r>
              <a:rPr lang="en-US" b="0" i="0" dirty="0">
                <a:solidFill>
                  <a:srgbClr val="000000"/>
                </a:solidFill>
                <a:effectLst/>
                <a:latin typeface="Lato" panose="020F0502020204030203" pitchFamily="34" charset="0"/>
              </a:rPr>
              <a:t>The Golden Bead Material or The Decimal system. </a:t>
            </a:r>
            <a:endParaRPr lang="en-US" dirty="0"/>
          </a:p>
        </p:txBody>
      </p:sp>
      <p:pic>
        <p:nvPicPr>
          <p:cNvPr id="9" name="Picture 8" descr="Shape&#10;&#10;Description automatically generated">
            <a:extLst>
              <a:ext uri="{FF2B5EF4-FFF2-40B4-BE49-F238E27FC236}">
                <a16:creationId xmlns:a16="http://schemas.microsoft.com/office/drawing/2014/main" id="{0DFA95A9-EED1-EF81-C03F-4F7F030761DC}"/>
              </a:ext>
            </a:extLst>
          </p:cNvPr>
          <p:cNvPicPr>
            <a:picLocks noChangeAspect="1"/>
          </p:cNvPicPr>
          <p:nvPr/>
        </p:nvPicPr>
        <p:blipFill>
          <a:blip r:embed="rId4"/>
          <a:stretch>
            <a:fillRect/>
          </a:stretch>
        </p:blipFill>
        <p:spPr>
          <a:xfrm>
            <a:off x="3748405" y="3951410"/>
            <a:ext cx="3333750" cy="2571750"/>
          </a:xfrm>
          <a:prstGeom prst="rect">
            <a:avLst/>
          </a:prstGeom>
        </p:spPr>
      </p:pic>
      <p:sp>
        <p:nvSpPr>
          <p:cNvPr id="10" name="TextBox 9">
            <a:extLst>
              <a:ext uri="{FF2B5EF4-FFF2-40B4-BE49-F238E27FC236}">
                <a16:creationId xmlns:a16="http://schemas.microsoft.com/office/drawing/2014/main" id="{E45A9349-A50D-E019-3372-65E4766CE2BE}"/>
              </a:ext>
            </a:extLst>
          </p:cNvPr>
          <p:cNvSpPr txBox="1"/>
          <p:nvPr/>
        </p:nvSpPr>
        <p:spPr>
          <a:xfrm>
            <a:off x="4114799" y="440406"/>
            <a:ext cx="3698241" cy="646331"/>
          </a:xfrm>
          <a:prstGeom prst="rect">
            <a:avLst/>
          </a:prstGeom>
          <a:noFill/>
        </p:spPr>
        <p:txBody>
          <a:bodyPr wrap="square" rtlCol="0">
            <a:spAutoFit/>
          </a:bodyPr>
          <a:lstStyle/>
          <a:p>
            <a:r>
              <a:rPr lang="en-US" sz="3600" b="1" kern="1200" dirty="0">
                <a:solidFill>
                  <a:schemeClr val="tx1"/>
                </a:solidFill>
                <a:latin typeface="+mn-lt"/>
                <a:ea typeface="+mn-ea"/>
                <a:cs typeface="+mn-cs"/>
              </a:rPr>
              <a:t>Four Operations</a:t>
            </a:r>
          </a:p>
        </p:txBody>
      </p:sp>
    </p:spTree>
    <p:extLst>
      <p:ext uri="{BB962C8B-B14F-4D97-AF65-F5344CB8AC3E}">
        <p14:creationId xmlns:p14="http://schemas.microsoft.com/office/powerpoint/2010/main" val="2615768964"/>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A922A-406D-2773-A45F-E4B877E307B5}"/>
              </a:ext>
            </a:extLst>
          </p:cNvPr>
          <p:cNvSpPr>
            <a:spLocks noGrp="1"/>
          </p:cNvSpPr>
          <p:nvPr>
            <p:ph type="title"/>
          </p:nvPr>
        </p:nvSpPr>
        <p:spPr>
          <a:xfrm>
            <a:off x="-4011714" y="5026794"/>
            <a:ext cx="10018713" cy="1752599"/>
          </a:xfrm>
        </p:spPr>
        <p:txBody>
          <a:bodyPr/>
          <a:lstStyle/>
          <a:p>
            <a:r>
              <a:rPr lang="en-US"/>
              <a:t>.</a:t>
            </a:r>
            <a:endParaRPr lang="en-US" dirty="0"/>
          </a:p>
        </p:txBody>
      </p:sp>
      <p:sp>
        <p:nvSpPr>
          <p:cNvPr id="3" name="Content Placeholder 2">
            <a:extLst>
              <a:ext uri="{FF2B5EF4-FFF2-40B4-BE49-F238E27FC236}">
                <a16:creationId xmlns:a16="http://schemas.microsoft.com/office/drawing/2014/main" id="{F94CB513-7622-E937-74AC-840307293CAE}"/>
              </a:ext>
            </a:extLst>
          </p:cNvPr>
          <p:cNvSpPr>
            <a:spLocks noGrp="1"/>
          </p:cNvSpPr>
          <p:nvPr>
            <p:ph idx="1"/>
          </p:nvPr>
        </p:nvSpPr>
        <p:spPr>
          <a:xfrm>
            <a:off x="1572448" y="2185016"/>
            <a:ext cx="5694092" cy="3124201"/>
          </a:xfrm>
        </p:spPr>
        <p:txBody>
          <a:bodyPr/>
          <a:lstStyle/>
          <a:p>
            <a:pPr marL="0" indent="0">
              <a:buNone/>
            </a:pPr>
            <a:r>
              <a:rPr lang="en-US" b="0" i="0">
                <a:solidFill>
                  <a:srgbClr val="000000"/>
                </a:solidFill>
                <a:effectLst/>
                <a:latin typeface="Lato" panose="020F0502020204030203" pitchFamily="34" charset="0"/>
              </a:rPr>
              <a:t> With a special board called the Strip Board, the child practices each addition table and also learns about the Commutative Principle (5+2=2+5).</a:t>
            </a:r>
            <a:endParaRPr lang="en-US" dirty="0"/>
          </a:p>
        </p:txBody>
      </p:sp>
      <p:pic>
        <p:nvPicPr>
          <p:cNvPr id="7" name="Picture 6">
            <a:extLst>
              <a:ext uri="{FF2B5EF4-FFF2-40B4-BE49-F238E27FC236}">
                <a16:creationId xmlns:a16="http://schemas.microsoft.com/office/drawing/2014/main" id="{202B692B-63F4-B2AC-B139-F1050EF8D6FE}"/>
              </a:ext>
            </a:extLst>
          </p:cNvPr>
          <p:cNvPicPr>
            <a:picLocks noChangeAspect="1"/>
          </p:cNvPicPr>
          <p:nvPr/>
        </p:nvPicPr>
        <p:blipFill>
          <a:blip r:embed="rId2"/>
          <a:stretch>
            <a:fillRect/>
          </a:stretch>
        </p:blipFill>
        <p:spPr>
          <a:xfrm rot="10800000" flipH="1" flipV="1">
            <a:off x="0" y="5591641"/>
            <a:ext cx="1763400" cy="1266359"/>
          </a:xfrm>
          <a:prstGeom prst="rect">
            <a:avLst/>
          </a:prstGeom>
        </p:spPr>
      </p:pic>
      <p:pic>
        <p:nvPicPr>
          <p:cNvPr id="10" name="Picture 9" descr="Calendar&#10;&#10;Description automatically generated with medium confidence">
            <a:extLst>
              <a:ext uri="{FF2B5EF4-FFF2-40B4-BE49-F238E27FC236}">
                <a16:creationId xmlns:a16="http://schemas.microsoft.com/office/drawing/2014/main" id="{B1B3D4A2-61EA-0E02-9462-E80AAF5E767D}"/>
              </a:ext>
            </a:extLst>
          </p:cNvPr>
          <p:cNvPicPr>
            <a:picLocks noChangeAspect="1"/>
          </p:cNvPicPr>
          <p:nvPr/>
        </p:nvPicPr>
        <p:blipFill>
          <a:blip r:embed="rId3"/>
          <a:stretch>
            <a:fillRect/>
          </a:stretch>
        </p:blipFill>
        <p:spPr>
          <a:xfrm>
            <a:off x="8010571" y="488606"/>
            <a:ext cx="2781701" cy="2781701"/>
          </a:xfrm>
          <a:prstGeom prst="rect">
            <a:avLst/>
          </a:prstGeom>
        </p:spPr>
      </p:pic>
      <p:sp>
        <p:nvSpPr>
          <p:cNvPr id="11" name="TextBox 10">
            <a:extLst>
              <a:ext uri="{FF2B5EF4-FFF2-40B4-BE49-F238E27FC236}">
                <a16:creationId xmlns:a16="http://schemas.microsoft.com/office/drawing/2014/main" id="{A0769157-5C0E-FD6E-5933-AA86251546AE}"/>
              </a:ext>
            </a:extLst>
          </p:cNvPr>
          <p:cNvSpPr txBox="1"/>
          <p:nvPr/>
        </p:nvSpPr>
        <p:spPr>
          <a:xfrm>
            <a:off x="2242719" y="1465726"/>
            <a:ext cx="3764280" cy="646331"/>
          </a:xfrm>
          <a:prstGeom prst="rect">
            <a:avLst/>
          </a:prstGeom>
          <a:noFill/>
        </p:spPr>
        <p:txBody>
          <a:bodyPr wrap="square" rtlCol="0">
            <a:spAutoFit/>
          </a:bodyPr>
          <a:lstStyle/>
          <a:p>
            <a:r>
              <a:rPr lang="en-US" sz="3600" b="1" dirty="0"/>
              <a:t>ADDITION</a:t>
            </a:r>
            <a:endParaRPr lang="en-US" sz="3600" b="1" kern="1200" dirty="0">
              <a:solidFill>
                <a:schemeClr val="tx1"/>
              </a:solidFill>
              <a:latin typeface="+mn-lt"/>
              <a:ea typeface="+mn-ea"/>
              <a:cs typeface="+mn-cs"/>
            </a:endParaRPr>
          </a:p>
        </p:txBody>
      </p:sp>
      <p:pic>
        <p:nvPicPr>
          <p:cNvPr id="13" name="Picture 12" descr="A picture containing text, indoor&#10;&#10;Description automatically generated">
            <a:extLst>
              <a:ext uri="{FF2B5EF4-FFF2-40B4-BE49-F238E27FC236}">
                <a16:creationId xmlns:a16="http://schemas.microsoft.com/office/drawing/2014/main" id="{7F515F4C-7033-1056-BD36-F831EF8AC904}"/>
              </a:ext>
            </a:extLst>
          </p:cNvPr>
          <p:cNvPicPr>
            <a:picLocks noChangeAspect="1"/>
          </p:cNvPicPr>
          <p:nvPr/>
        </p:nvPicPr>
        <p:blipFill>
          <a:blip r:embed="rId4">
            <a:alphaModFix amt="50000"/>
          </a:blip>
          <a:stretch>
            <a:fillRect/>
          </a:stretch>
        </p:blipFill>
        <p:spPr>
          <a:xfrm>
            <a:off x="8112314" y="3270307"/>
            <a:ext cx="3220447" cy="3232094"/>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2101268532"/>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E89A687-4D0D-4301-E302-7B78A12A3E6A}"/>
              </a:ext>
            </a:extLst>
          </p:cNvPr>
          <p:cNvSpPr>
            <a:spLocks noGrp="1"/>
          </p:cNvSpPr>
          <p:nvPr>
            <p:ph type="title"/>
          </p:nvPr>
        </p:nvSpPr>
        <p:spPr>
          <a:xfrm>
            <a:off x="1484312" y="685800"/>
            <a:ext cx="5747778" cy="1752599"/>
          </a:xfrm>
        </p:spPr>
        <p:txBody>
          <a:bodyPr vert="horz" lIns="91440" tIns="45720" rIns="91440" bIns="45720" rtlCol="0" anchor="ctr">
            <a:normAutofit/>
          </a:bodyPr>
          <a:lstStyle/>
          <a:p>
            <a:r>
              <a:rPr lang="en-US" b="1" dirty="0"/>
              <a:t>Subtraction</a:t>
            </a:r>
          </a:p>
        </p:txBody>
      </p:sp>
      <p:sp>
        <p:nvSpPr>
          <p:cNvPr id="13" name="TextBox 12">
            <a:extLst>
              <a:ext uri="{FF2B5EF4-FFF2-40B4-BE49-F238E27FC236}">
                <a16:creationId xmlns:a16="http://schemas.microsoft.com/office/drawing/2014/main" id="{0ED960C3-2F95-9FCA-6AE8-B9AC88D4493B}"/>
              </a:ext>
            </a:extLst>
          </p:cNvPr>
          <p:cNvSpPr txBox="1"/>
          <p:nvPr/>
        </p:nvSpPr>
        <p:spPr>
          <a:xfrm>
            <a:off x="1484311" y="2666999"/>
            <a:ext cx="5747778" cy="3124201"/>
          </a:xfrm>
          <a:prstGeom prst="rect">
            <a:avLst/>
          </a:prstGeom>
        </p:spPr>
        <p:txBody>
          <a:bodyPr vert="horz" lIns="91440" tIns="45720" rIns="91440" bIns="45720" rtlCol="0" anchor="ctr">
            <a:normAutofit/>
          </a:bodyPr>
          <a:lstStyle/>
          <a:p>
            <a:pPr>
              <a:spcBef>
                <a:spcPct val="20000"/>
              </a:spcBef>
              <a:spcAft>
                <a:spcPts val="600"/>
              </a:spcAft>
              <a:buClr>
                <a:schemeClr val="accent1">
                  <a:lumMod val="75000"/>
                </a:schemeClr>
              </a:buClr>
              <a:buSzPct val="145000"/>
              <a:buFont typeface="Arial"/>
              <a:buChar char="•"/>
            </a:pPr>
            <a:r>
              <a:rPr lang="en-US" b="0" i="0"/>
              <a:t>There are math materials for practicing the subtraction tables (18-9=9; 17-9=8, 17-8=9; e t c, based on the reverse of the addition facts)</a:t>
            </a:r>
            <a:endParaRPr lang="en-US"/>
          </a:p>
        </p:txBody>
      </p:sp>
      <p:sp>
        <p:nvSpPr>
          <p:cNvPr id="67" name="Rounded Rectangle 6">
            <a:extLst>
              <a:ext uri="{FF2B5EF4-FFF2-40B4-BE49-F238E27FC236}">
                <a16:creationId xmlns:a16="http://schemas.microsoft.com/office/drawing/2014/main" id="{61DCA37C-CB0B-475A-B462-77C9CBA37C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944" y="648931"/>
            <a:ext cx="3982086"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picture containing text, person, indoor, child&#10;&#10;Description automatically generated">
            <a:extLst>
              <a:ext uri="{FF2B5EF4-FFF2-40B4-BE49-F238E27FC236}">
                <a16:creationId xmlns:a16="http://schemas.microsoft.com/office/drawing/2014/main" id="{A6628948-AEC2-E055-9E68-E5BE1DA09051}"/>
              </a:ext>
            </a:extLst>
          </p:cNvPr>
          <p:cNvPicPr>
            <a:picLocks noChangeAspect="1"/>
          </p:cNvPicPr>
          <p:nvPr/>
        </p:nvPicPr>
        <p:blipFill>
          <a:blip r:embed="rId3">
            <a:alphaModFix amt="50000"/>
          </a:blip>
          <a:stretch>
            <a:fillRect/>
          </a:stretch>
        </p:blipFill>
        <p:spPr>
          <a:xfrm>
            <a:off x="8006811" y="1011765"/>
            <a:ext cx="3075169" cy="2191058"/>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6" name="Picture 5" descr="Chart, table&#10;&#10;Description automatically generated">
            <a:extLst>
              <a:ext uri="{FF2B5EF4-FFF2-40B4-BE49-F238E27FC236}">
                <a16:creationId xmlns:a16="http://schemas.microsoft.com/office/drawing/2014/main" id="{71D7DC7B-D587-FEC9-610D-3349BC367071}"/>
              </a:ext>
            </a:extLst>
          </p:cNvPr>
          <p:cNvPicPr>
            <a:picLocks noChangeAspect="1"/>
          </p:cNvPicPr>
          <p:nvPr/>
        </p:nvPicPr>
        <p:blipFill>
          <a:blip r:embed="rId4"/>
          <a:stretch>
            <a:fillRect/>
          </a:stretch>
        </p:blipFill>
        <p:spPr>
          <a:xfrm>
            <a:off x="7873801" y="3673588"/>
            <a:ext cx="3341190" cy="1578712"/>
          </a:xfrm>
          <a:prstGeom prst="rect">
            <a:avLst/>
          </a:prstGeom>
        </p:spPr>
      </p:pic>
      <p:pic>
        <p:nvPicPr>
          <p:cNvPr id="21" name="Picture 20" descr="C:\Users\User\Dropbox\Jolly Phonics sales\logo sign contracts bank details etc\logo 2.png">
            <a:extLst>
              <a:ext uri="{FF2B5EF4-FFF2-40B4-BE49-F238E27FC236}">
                <a16:creationId xmlns:a16="http://schemas.microsoft.com/office/drawing/2014/main" id="{1D4CD643-C8ED-5C0D-56FD-3C11B0EE53F1}"/>
              </a:ext>
            </a:extLst>
          </p:cNvPr>
          <p:cNvPicPr/>
          <p:nvPr/>
        </p:nvPicPr>
        <p:blipFill rotWithShape="1">
          <a:blip r:embed="rId5">
            <a:extLst>
              <a:ext uri="{28A0092B-C50C-407E-A947-70E740481C1C}">
                <a14:useLocalDpi xmlns:a14="http://schemas.microsoft.com/office/drawing/2010/main" val="0"/>
              </a:ext>
            </a:extLst>
          </a:blip>
          <a:srcRect b="20807"/>
          <a:stretch/>
        </p:blipFill>
        <p:spPr bwMode="auto">
          <a:xfrm>
            <a:off x="-1" y="5943600"/>
            <a:ext cx="1484312" cy="914400"/>
          </a:xfrm>
          <a:prstGeom prst="rect">
            <a:avLst/>
          </a:prstGeom>
          <a:noFill/>
          <a:ln>
            <a:noFill/>
          </a:ln>
        </p:spPr>
      </p:pic>
    </p:spTree>
    <p:extLst>
      <p:ext uri="{BB962C8B-B14F-4D97-AF65-F5344CB8AC3E}">
        <p14:creationId xmlns:p14="http://schemas.microsoft.com/office/powerpoint/2010/main" val="1400477338"/>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8AEBEFE2-515F-4B18-8468-97D8C730986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4" name="Freeform 6">
              <a:extLst>
                <a:ext uri="{FF2B5EF4-FFF2-40B4-BE49-F238E27FC236}">
                  <a16:creationId xmlns:a16="http://schemas.microsoft.com/office/drawing/2014/main" id="{42A84A1C-64AD-4415-AC50-45FB65361D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B9CCB5DF-B7FE-4417-9B32-672497E3AD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3C6EE6E1-4DD7-4FB0-9428-1B0064584C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F19641FD-140C-4164-882A-1C36915F42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1B022741-DE93-4568-9EA7-CFDF6A7B42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0366A110-6771-478C-915F-09E3FC17DF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TextBox 2">
            <a:extLst>
              <a:ext uri="{FF2B5EF4-FFF2-40B4-BE49-F238E27FC236}">
                <a16:creationId xmlns:a16="http://schemas.microsoft.com/office/drawing/2014/main" id="{8DFD5F85-AFA0-FDCD-8C34-6307E87E26FD}"/>
              </a:ext>
            </a:extLst>
          </p:cNvPr>
          <p:cNvSpPr txBox="1"/>
          <p:nvPr/>
        </p:nvSpPr>
        <p:spPr>
          <a:xfrm>
            <a:off x="1484312" y="685800"/>
            <a:ext cx="5747778" cy="1752599"/>
          </a:xfrm>
          <a:prstGeom prst="rect">
            <a:avLst/>
          </a:prstGeom>
        </p:spPr>
        <p:txBody>
          <a:bodyPr vert="horz" lIns="91440" tIns="45720" rIns="91440" bIns="45720" rtlCol="0" anchor="ctr">
            <a:normAutofit/>
          </a:bodyPr>
          <a:lstStyle/>
          <a:p>
            <a:pPr algn="ctr">
              <a:spcBef>
                <a:spcPct val="0"/>
              </a:spcBef>
              <a:spcAft>
                <a:spcPts val="600"/>
              </a:spcAft>
            </a:pPr>
            <a:r>
              <a:rPr lang="en-US" sz="4000" b="1">
                <a:ln w="3175" cmpd="sng">
                  <a:noFill/>
                </a:ln>
                <a:latin typeface="+mj-lt"/>
                <a:ea typeface="+mj-ea"/>
                <a:cs typeface="+mj-cs"/>
              </a:rPr>
              <a:t>Multiplication</a:t>
            </a:r>
          </a:p>
        </p:txBody>
      </p:sp>
      <p:sp>
        <p:nvSpPr>
          <p:cNvPr id="5" name="TextBox 4">
            <a:extLst>
              <a:ext uri="{FF2B5EF4-FFF2-40B4-BE49-F238E27FC236}">
                <a16:creationId xmlns:a16="http://schemas.microsoft.com/office/drawing/2014/main" id="{F5F9308A-F7D3-D5D2-8E8E-147A55AE9401}"/>
              </a:ext>
            </a:extLst>
          </p:cNvPr>
          <p:cNvSpPr txBox="1"/>
          <p:nvPr/>
        </p:nvSpPr>
        <p:spPr>
          <a:xfrm>
            <a:off x="1522412" y="2066925"/>
            <a:ext cx="5747778" cy="3124201"/>
          </a:xfrm>
          <a:prstGeom prst="rect">
            <a:avLst/>
          </a:prstGeom>
        </p:spPr>
        <p:txBody>
          <a:bodyPr vert="horz" lIns="91440" tIns="45720" rIns="91440" bIns="45720" rtlCol="0" anchor="ctr">
            <a:normAutofit/>
          </a:bodyPr>
          <a:lstStyle/>
          <a:p>
            <a:pPr>
              <a:spcBef>
                <a:spcPct val="20000"/>
              </a:spcBef>
              <a:spcAft>
                <a:spcPts val="600"/>
              </a:spcAft>
              <a:buClr>
                <a:schemeClr val="accent1">
                  <a:lumMod val="75000"/>
                </a:schemeClr>
              </a:buClr>
              <a:buSzPct val="145000"/>
              <a:buFont typeface="Arial"/>
              <a:buChar char="•"/>
            </a:pPr>
            <a:r>
              <a:rPr lang="en-US"/>
              <a:t>T</a:t>
            </a:r>
            <a:r>
              <a:rPr lang="en-US" b="0" i="0"/>
              <a:t>he multiplication basic facts going from 1×1=1 through all the multiplication tables to 10×10=100. With all of the work on the basic arithmetic facts, the child uses bead bars, numerous tables and charts, and strips with printed equations.</a:t>
            </a:r>
            <a:endParaRPr lang="en-US"/>
          </a:p>
        </p:txBody>
      </p:sp>
      <p:sp>
        <p:nvSpPr>
          <p:cNvPr id="21" name="Rounded Rectangle 6">
            <a:extLst>
              <a:ext uri="{FF2B5EF4-FFF2-40B4-BE49-F238E27FC236}">
                <a16:creationId xmlns:a16="http://schemas.microsoft.com/office/drawing/2014/main" id="{61DCA37C-CB0B-475A-B462-77C9CBA37C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944" y="648931"/>
            <a:ext cx="3982086"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8F130BAC-683F-E562-2E25-B0235D924A60}"/>
              </a:ext>
            </a:extLst>
          </p:cNvPr>
          <p:cNvPicPr>
            <a:picLocks noChangeAspect="1"/>
          </p:cNvPicPr>
          <p:nvPr/>
        </p:nvPicPr>
        <p:blipFill>
          <a:blip r:embed="rId3"/>
          <a:stretch>
            <a:fillRect/>
          </a:stretch>
        </p:blipFill>
        <p:spPr>
          <a:xfrm>
            <a:off x="0" y="5695881"/>
            <a:ext cx="1627909" cy="1171644"/>
          </a:xfrm>
          <a:prstGeom prst="rect">
            <a:avLst/>
          </a:prstGeom>
        </p:spPr>
      </p:pic>
      <p:sp>
        <p:nvSpPr>
          <p:cNvPr id="4" name="AutoShape 2" descr="blob:https://web.whatsapp.com/dfcde848-d263-4ac2-bb09-cc8e77c6b0c9"/>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 name="Picture 9" descr="Graphical user interface&#10;&#10;Description automatically generated">
            <a:extLst>
              <a:ext uri="{FF2B5EF4-FFF2-40B4-BE49-F238E27FC236}">
                <a16:creationId xmlns:a16="http://schemas.microsoft.com/office/drawing/2014/main" id="{2E2376B3-F26B-0AC7-40E8-2DA2ACA5EA56}"/>
              </a:ext>
            </a:extLst>
          </p:cNvPr>
          <p:cNvPicPr>
            <a:picLocks noChangeAspect="1"/>
          </p:cNvPicPr>
          <p:nvPr/>
        </p:nvPicPr>
        <p:blipFill>
          <a:blip r:embed="rId4"/>
          <a:stretch>
            <a:fillRect/>
          </a:stretch>
        </p:blipFill>
        <p:spPr>
          <a:xfrm>
            <a:off x="7524190" y="648931"/>
            <a:ext cx="4010840" cy="536003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1733889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2778</TotalTime>
  <Words>385</Words>
  <Application>Microsoft Office PowerPoint</Application>
  <PresentationFormat>Widescreen</PresentationFormat>
  <Paragraphs>32</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Corbel</vt:lpstr>
      <vt:lpstr>Lato</vt:lpstr>
      <vt:lpstr>Nunito</vt:lpstr>
      <vt:lpstr>Parallax</vt:lpstr>
      <vt:lpstr>Preschool Professional Course</vt:lpstr>
      <vt:lpstr>PowerPoint Presentation</vt:lpstr>
      <vt:lpstr>System</vt:lpstr>
      <vt:lpstr>PowerPoint Presentation</vt:lpstr>
      <vt:lpstr>PowerPoint Presentation</vt:lpstr>
      <vt:lpstr> </vt:lpstr>
      <vt:lpstr>.</vt:lpstr>
      <vt:lpstr>Subtraction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Jolly Phonics Training Course</dc:title>
  <dc:creator>Administrator</dc:creator>
  <cp:lastModifiedBy>Sabeen Asad</cp:lastModifiedBy>
  <cp:revision>66</cp:revision>
  <dcterms:created xsi:type="dcterms:W3CDTF">2019-04-05T04:13:32Z</dcterms:created>
  <dcterms:modified xsi:type="dcterms:W3CDTF">2022-07-22T07:24:52Z</dcterms:modified>
</cp:coreProperties>
</file>